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3" r:id="rId1"/>
  </p:sldMasterIdLst>
  <p:notesMasterIdLst>
    <p:notesMasterId r:id="rId13"/>
  </p:notesMasterIdLst>
  <p:sldIdLst>
    <p:sldId id="286" r:id="rId2"/>
    <p:sldId id="287" r:id="rId3"/>
    <p:sldId id="288" r:id="rId4"/>
    <p:sldId id="289" r:id="rId5"/>
    <p:sldId id="290" r:id="rId6"/>
    <p:sldId id="291" r:id="rId7"/>
    <p:sldId id="292" r:id="rId8"/>
    <p:sldId id="293" r:id="rId9"/>
    <p:sldId id="294" r:id="rId10"/>
    <p:sldId id="295" r:id="rId11"/>
    <p:sldId id="296" r:id="rId12"/>
  </p:sldIdLst>
  <p:sldSz cx="9906000" cy="6858000" type="A4"/>
  <p:notesSz cx="6877050" cy="9653588"/>
  <p:defaultTextStyle>
    <a:defPPr>
      <a:defRPr lang="es-A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94595" autoAdjust="0"/>
  </p:normalViewPr>
  <p:slideViewPr>
    <p:cSldViewPr>
      <p:cViewPr varScale="1">
        <p:scale>
          <a:sx n="48" d="100"/>
          <a:sy n="48" d="100"/>
        </p:scale>
        <p:origin x="-462" y="-9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09546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77850" y="1371600"/>
            <a:ext cx="8505952"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77850" y="3228536"/>
            <a:ext cx="8509254"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endParaRPr lang="es-AR"/>
          </a:p>
        </p:txBody>
      </p:sp>
      <p:sp>
        <p:nvSpPr>
          <p:cNvPr id="5" name="18 Marcador de pie de página"/>
          <p:cNvSpPr>
            <a:spLocks noGrp="1"/>
          </p:cNvSpPr>
          <p:nvPr>
            <p:ph type="ftr" sz="quarter" idx="11"/>
          </p:nvPr>
        </p:nvSpPr>
        <p:spPr/>
        <p:txBody>
          <a:bodyPr/>
          <a:lstStyle>
            <a:lvl1pPr>
              <a:defRPr/>
            </a:lvl1pPr>
          </a:lstStyle>
          <a:p>
            <a:pPr>
              <a:defRPr/>
            </a:pPr>
            <a:endParaRPr lang="es-AR"/>
          </a:p>
        </p:txBody>
      </p:sp>
      <p:sp>
        <p:nvSpPr>
          <p:cNvPr id="6" name="26 Marcador de número de diapositiva"/>
          <p:cNvSpPr>
            <a:spLocks noGrp="1"/>
          </p:cNvSpPr>
          <p:nvPr>
            <p:ph type="sldNum" sz="quarter" idx="12"/>
          </p:nvPr>
        </p:nvSpPr>
        <p:spPr/>
        <p:txBody>
          <a:bodyPr/>
          <a:lstStyle>
            <a:lvl1pPr>
              <a:defRPr/>
            </a:lvl1pPr>
          </a:lstStyle>
          <a:p>
            <a:pPr>
              <a:defRPr/>
            </a:pPr>
            <a:fld id="{0420776E-1C80-4888-80EF-FBE84E3D2701}" type="slidenum">
              <a:rPr lang="es-AR"/>
              <a:pPr>
                <a:defRPr/>
              </a:pPr>
              <a:t>‹Nº›</a:t>
            </a:fld>
            <a:endParaRPr lang="es-AR"/>
          </a:p>
        </p:txBody>
      </p:sp>
    </p:spTree>
    <p:extLst>
      <p:ext uri="{BB962C8B-B14F-4D97-AF65-F5344CB8AC3E}">
        <p14:creationId xmlns:p14="http://schemas.microsoft.com/office/powerpoint/2010/main" val="4223077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3E89203A-A4AE-4E1A-AA4B-7E1FDF050A27}" type="slidenum">
              <a:rPr lang="es-AR"/>
              <a:pPr>
                <a:defRPr/>
              </a:pPr>
              <a:t>‹Nº›</a:t>
            </a:fld>
            <a:endParaRPr lang="es-AR"/>
          </a:p>
        </p:txBody>
      </p:sp>
    </p:spTree>
    <p:extLst>
      <p:ext uri="{BB962C8B-B14F-4D97-AF65-F5344CB8AC3E}">
        <p14:creationId xmlns:p14="http://schemas.microsoft.com/office/powerpoint/2010/main" val="1900778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81850" y="914402"/>
            <a:ext cx="222885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95300" y="914402"/>
            <a:ext cx="652145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D0AAC39D-7C86-4B9D-A660-5AC6C03BDED1}" type="slidenum">
              <a:rPr lang="es-AR"/>
              <a:pPr>
                <a:defRPr/>
              </a:pPr>
              <a:t>‹Nº›</a:t>
            </a:fld>
            <a:endParaRPr lang="es-AR"/>
          </a:p>
        </p:txBody>
      </p:sp>
    </p:spTree>
    <p:extLst>
      <p:ext uri="{BB962C8B-B14F-4D97-AF65-F5344CB8AC3E}">
        <p14:creationId xmlns:p14="http://schemas.microsoft.com/office/powerpoint/2010/main" val="2985231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AR"/>
          </a:p>
        </p:txBody>
      </p:sp>
      <p:sp>
        <p:nvSpPr>
          <p:cNvPr id="5" name="21 Marcador de pie de página"/>
          <p:cNvSpPr>
            <a:spLocks noGrp="1"/>
          </p:cNvSpPr>
          <p:nvPr>
            <p:ph type="ftr" sz="quarter" idx="11"/>
          </p:nvPr>
        </p:nvSpPr>
        <p:spPr/>
        <p:txBody>
          <a:bodyPr/>
          <a:lstStyle>
            <a:lvl1pPr>
              <a:defRPr/>
            </a:lvl1pPr>
          </a:lstStyle>
          <a:p>
            <a:pPr>
              <a:defRPr/>
            </a:pPr>
            <a:endParaRPr lang="es-AR"/>
          </a:p>
        </p:txBody>
      </p:sp>
      <p:sp>
        <p:nvSpPr>
          <p:cNvPr id="6" name="17 Marcador de número de diapositiva"/>
          <p:cNvSpPr>
            <a:spLocks noGrp="1"/>
          </p:cNvSpPr>
          <p:nvPr>
            <p:ph type="sldNum" sz="quarter" idx="12"/>
          </p:nvPr>
        </p:nvSpPr>
        <p:spPr/>
        <p:txBody>
          <a:bodyPr/>
          <a:lstStyle>
            <a:lvl1pPr>
              <a:defRPr/>
            </a:lvl1pPr>
          </a:lstStyle>
          <a:p>
            <a:pPr>
              <a:defRPr/>
            </a:pPr>
            <a:fld id="{4372F997-4772-4460-8A6A-0A9AE2CBDD8F}" type="slidenum">
              <a:rPr lang="es-AR"/>
              <a:pPr>
                <a:defRPr/>
              </a:pPr>
              <a:t>‹Nº›</a:t>
            </a:fld>
            <a:endParaRPr lang="es-AR"/>
          </a:p>
        </p:txBody>
      </p:sp>
    </p:spTree>
    <p:extLst>
      <p:ext uri="{BB962C8B-B14F-4D97-AF65-F5344CB8AC3E}">
        <p14:creationId xmlns:p14="http://schemas.microsoft.com/office/powerpoint/2010/main" val="2070341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74548" y="1316736"/>
            <a:ext cx="84201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74548" y="2704664"/>
            <a:ext cx="84201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C666C336-A778-48B9-9E16-353DFBC5C8B6}" type="slidenum">
              <a:rPr lang="es-AR"/>
              <a:pPr>
                <a:defRPr/>
              </a:pPr>
              <a:t>‹Nº›</a:t>
            </a:fld>
            <a:endParaRPr lang="es-AR"/>
          </a:p>
        </p:txBody>
      </p:sp>
    </p:spTree>
    <p:extLst>
      <p:ext uri="{BB962C8B-B14F-4D97-AF65-F5344CB8AC3E}">
        <p14:creationId xmlns:p14="http://schemas.microsoft.com/office/powerpoint/2010/main" val="36614245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95300" y="704088"/>
            <a:ext cx="89154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95300" y="1920085"/>
            <a:ext cx="437515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035550" y="1920085"/>
            <a:ext cx="437515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AR"/>
          </a:p>
        </p:txBody>
      </p:sp>
      <p:sp>
        <p:nvSpPr>
          <p:cNvPr id="6" name="21 Marcador de pie de página"/>
          <p:cNvSpPr>
            <a:spLocks noGrp="1"/>
          </p:cNvSpPr>
          <p:nvPr>
            <p:ph type="ftr" sz="quarter" idx="11"/>
          </p:nvPr>
        </p:nvSpPr>
        <p:spPr/>
        <p:txBody>
          <a:bodyPr/>
          <a:lstStyle>
            <a:lvl1pPr>
              <a:defRPr/>
            </a:lvl1pPr>
          </a:lstStyle>
          <a:p>
            <a:pPr>
              <a:defRPr/>
            </a:pPr>
            <a:endParaRPr lang="es-AR"/>
          </a:p>
        </p:txBody>
      </p:sp>
      <p:sp>
        <p:nvSpPr>
          <p:cNvPr id="7" name="17 Marcador de número de diapositiva"/>
          <p:cNvSpPr>
            <a:spLocks noGrp="1"/>
          </p:cNvSpPr>
          <p:nvPr>
            <p:ph type="sldNum" sz="quarter" idx="12"/>
          </p:nvPr>
        </p:nvSpPr>
        <p:spPr/>
        <p:txBody>
          <a:bodyPr/>
          <a:lstStyle>
            <a:lvl1pPr>
              <a:defRPr/>
            </a:lvl1pPr>
          </a:lstStyle>
          <a:p>
            <a:pPr>
              <a:defRPr/>
            </a:pPr>
            <a:fld id="{5B87A8C6-3657-46DC-AE4A-A70BE045F0BB}" type="slidenum">
              <a:rPr lang="es-AR"/>
              <a:pPr>
                <a:defRPr/>
              </a:pPr>
              <a:t>‹Nº›</a:t>
            </a:fld>
            <a:endParaRPr lang="es-AR"/>
          </a:p>
        </p:txBody>
      </p:sp>
    </p:spTree>
    <p:extLst>
      <p:ext uri="{BB962C8B-B14F-4D97-AF65-F5344CB8AC3E}">
        <p14:creationId xmlns:p14="http://schemas.microsoft.com/office/powerpoint/2010/main" val="271677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704088"/>
            <a:ext cx="89154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95300" y="1855248"/>
            <a:ext cx="4376870"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5032111" y="1859758"/>
            <a:ext cx="4378590"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95300" y="2514600"/>
            <a:ext cx="4376870"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5032111" y="2514600"/>
            <a:ext cx="4378590"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endParaRPr lang="es-AR"/>
          </a:p>
        </p:txBody>
      </p:sp>
      <p:sp>
        <p:nvSpPr>
          <p:cNvPr id="8" name="21 Marcador de pie de página"/>
          <p:cNvSpPr>
            <a:spLocks noGrp="1"/>
          </p:cNvSpPr>
          <p:nvPr>
            <p:ph type="ftr" sz="quarter" idx="11"/>
          </p:nvPr>
        </p:nvSpPr>
        <p:spPr/>
        <p:txBody>
          <a:bodyPr/>
          <a:lstStyle>
            <a:lvl1pPr>
              <a:defRPr/>
            </a:lvl1pPr>
          </a:lstStyle>
          <a:p>
            <a:pPr>
              <a:defRPr/>
            </a:pPr>
            <a:endParaRPr lang="es-AR"/>
          </a:p>
        </p:txBody>
      </p:sp>
      <p:sp>
        <p:nvSpPr>
          <p:cNvPr id="9" name="17 Marcador de número de diapositiva"/>
          <p:cNvSpPr>
            <a:spLocks noGrp="1"/>
          </p:cNvSpPr>
          <p:nvPr>
            <p:ph type="sldNum" sz="quarter" idx="12"/>
          </p:nvPr>
        </p:nvSpPr>
        <p:spPr/>
        <p:txBody>
          <a:bodyPr/>
          <a:lstStyle>
            <a:lvl1pPr>
              <a:defRPr/>
            </a:lvl1pPr>
          </a:lstStyle>
          <a:p>
            <a:pPr>
              <a:defRPr/>
            </a:pPr>
            <a:fld id="{5609A312-6395-465B-93FC-42E705CEC2D9}" type="slidenum">
              <a:rPr lang="es-AR"/>
              <a:pPr>
                <a:defRPr/>
              </a:pPr>
              <a:t>‹Nº›</a:t>
            </a:fld>
            <a:endParaRPr lang="es-AR"/>
          </a:p>
        </p:txBody>
      </p:sp>
    </p:spTree>
    <p:extLst>
      <p:ext uri="{BB962C8B-B14F-4D97-AF65-F5344CB8AC3E}">
        <p14:creationId xmlns:p14="http://schemas.microsoft.com/office/powerpoint/2010/main" val="16698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704088"/>
            <a:ext cx="899795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AR"/>
          </a:p>
        </p:txBody>
      </p:sp>
      <p:sp>
        <p:nvSpPr>
          <p:cNvPr id="4" name="21 Marcador de pie de página"/>
          <p:cNvSpPr>
            <a:spLocks noGrp="1"/>
          </p:cNvSpPr>
          <p:nvPr>
            <p:ph type="ftr" sz="quarter" idx="11"/>
          </p:nvPr>
        </p:nvSpPr>
        <p:spPr/>
        <p:txBody>
          <a:bodyPr/>
          <a:lstStyle>
            <a:lvl1pPr>
              <a:defRPr/>
            </a:lvl1pPr>
          </a:lstStyle>
          <a:p>
            <a:pPr>
              <a:defRPr/>
            </a:pPr>
            <a:endParaRPr lang="es-AR"/>
          </a:p>
        </p:txBody>
      </p:sp>
      <p:sp>
        <p:nvSpPr>
          <p:cNvPr id="5" name="17 Marcador de número de diapositiva"/>
          <p:cNvSpPr>
            <a:spLocks noGrp="1"/>
          </p:cNvSpPr>
          <p:nvPr>
            <p:ph type="sldNum" sz="quarter" idx="12"/>
          </p:nvPr>
        </p:nvSpPr>
        <p:spPr/>
        <p:txBody>
          <a:bodyPr/>
          <a:lstStyle>
            <a:lvl1pPr>
              <a:defRPr/>
            </a:lvl1pPr>
          </a:lstStyle>
          <a:p>
            <a:pPr>
              <a:defRPr/>
            </a:pPr>
            <a:fld id="{BC8C558C-2E69-4A90-AADC-96936CA95AC8}" type="slidenum">
              <a:rPr lang="es-AR"/>
              <a:pPr>
                <a:defRPr/>
              </a:pPr>
              <a:t>‹Nº›</a:t>
            </a:fld>
            <a:endParaRPr lang="es-AR"/>
          </a:p>
        </p:txBody>
      </p:sp>
    </p:spTree>
    <p:extLst>
      <p:ext uri="{BB962C8B-B14F-4D97-AF65-F5344CB8AC3E}">
        <p14:creationId xmlns:p14="http://schemas.microsoft.com/office/powerpoint/2010/main" val="4060169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AR"/>
          </a:p>
        </p:txBody>
      </p:sp>
      <p:sp>
        <p:nvSpPr>
          <p:cNvPr id="3" name="21 Marcador de pie de página"/>
          <p:cNvSpPr>
            <a:spLocks noGrp="1"/>
          </p:cNvSpPr>
          <p:nvPr>
            <p:ph type="ftr" sz="quarter" idx="11"/>
          </p:nvPr>
        </p:nvSpPr>
        <p:spPr/>
        <p:txBody>
          <a:bodyPr/>
          <a:lstStyle>
            <a:lvl1pPr>
              <a:defRPr/>
            </a:lvl1pPr>
          </a:lstStyle>
          <a:p>
            <a:pPr>
              <a:defRPr/>
            </a:pPr>
            <a:endParaRPr lang="es-AR"/>
          </a:p>
        </p:txBody>
      </p:sp>
      <p:sp>
        <p:nvSpPr>
          <p:cNvPr id="4" name="17 Marcador de número de diapositiva"/>
          <p:cNvSpPr>
            <a:spLocks noGrp="1"/>
          </p:cNvSpPr>
          <p:nvPr>
            <p:ph type="sldNum" sz="quarter" idx="12"/>
          </p:nvPr>
        </p:nvSpPr>
        <p:spPr/>
        <p:txBody>
          <a:bodyPr/>
          <a:lstStyle>
            <a:lvl1pPr>
              <a:defRPr/>
            </a:lvl1pPr>
          </a:lstStyle>
          <a:p>
            <a:pPr>
              <a:defRPr/>
            </a:pPr>
            <a:fld id="{1BC163F8-42E4-4D49-838A-D272B8EB0F7F}" type="slidenum">
              <a:rPr lang="es-AR"/>
              <a:pPr>
                <a:defRPr/>
              </a:pPr>
              <a:t>‹Nº›</a:t>
            </a:fld>
            <a:endParaRPr lang="es-AR"/>
          </a:p>
        </p:txBody>
      </p:sp>
    </p:spTree>
    <p:extLst>
      <p:ext uri="{BB962C8B-B14F-4D97-AF65-F5344CB8AC3E}">
        <p14:creationId xmlns:p14="http://schemas.microsoft.com/office/powerpoint/2010/main" val="711526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42950" y="514352"/>
            <a:ext cx="29718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742950" y="1676400"/>
            <a:ext cx="29718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872971" y="1676400"/>
            <a:ext cx="5537729"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AR"/>
          </a:p>
        </p:txBody>
      </p:sp>
      <p:sp>
        <p:nvSpPr>
          <p:cNvPr id="6" name="21 Marcador de pie de página"/>
          <p:cNvSpPr>
            <a:spLocks noGrp="1"/>
          </p:cNvSpPr>
          <p:nvPr>
            <p:ph type="ftr" sz="quarter" idx="11"/>
          </p:nvPr>
        </p:nvSpPr>
        <p:spPr/>
        <p:txBody>
          <a:bodyPr/>
          <a:lstStyle>
            <a:lvl1pPr>
              <a:defRPr/>
            </a:lvl1pPr>
          </a:lstStyle>
          <a:p>
            <a:pPr>
              <a:defRPr/>
            </a:pPr>
            <a:endParaRPr lang="es-AR"/>
          </a:p>
        </p:txBody>
      </p:sp>
      <p:sp>
        <p:nvSpPr>
          <p:cNvPr id="7" name="17 Marcador de número de diapositiva"/>
          <p:cNvSpPr>
            <a:spLocks noGrp="1"/>
          </p:cNvSpPr>
          <p:nvPr>
            <p:ph type="sldNum" sz="quarter" idx="12"/>
          </p:nvPr>
        </p:nvSpPr>
        <p:spPr/>
        <p:txBody>
          <a:bodyPr/>
          <a:lstStyle>
            <a:lvl1pPr>
              <a:defRPr/>
            </a:lvl1pPr>
          </a:lstStyle>
          <a:p>
            <a:pPr>
              <a:defRPr/>
            </a:pPr>
            <a:fld id="{856B4705-386D-4B91-9FA1-4902966D1B10}" type="slidenum">
              <a:rPr lang="es-AR"/>
              <a:pPr>
                <a:defRPr/>
              </a:pPr>
              <a:t>‹Nº›</a:t>
            </a:fld>
            <a:endParaRPr lang="es-AR"/>
          </a:p>
        </p:txBody>
      </p:sp>
    </p:spTree>
    <p:extLst>
      <p:ext uri="{BB962C8B-B14F-4D97-AF65-F5344CB8AC3E}">
        <p14:creationId xmlns:p14="http://schemas.microsoft.com/office/powerpoint/2010/main" val="541595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429000" y="1108075"/>
            <a:ext cx="569595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Triángulo rectángulo"/>
          <p:cNvSpPr/>
          <p:nvPr/>
        </p:nvSpPr>
        <p:spPr>
          <a:xfrm rot="420000" flipV="1">
            <a:off x="8670925" y="5359400"/>
            <a:ext cx="1682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Forma libre"/>
          <p:cNvSpPr>
            <a:spLocks/>
          </p:cNvSpPr>
          <p:nvPr/>
        </p:nvSpPr>
        <p:spPr bwMode="auto">
          <a:xfrm flipV="1">
            <a:off x="-11113" y="5816600"/>
            <a:ext cx="9928226"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7 Forma libre"/>
          <p:cNvSpPr>
            <a:spLocks/>
          </p:cNvSpPr>
          <p:nvPr/>
        </p:nvSpPr>
        <p:spPr bwMode="auto">
          <a:xfrm flipV="1">
            <a:off x="4746625" y="6219825"/>
            <a:ext cx="5159375"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1 Título"/>
          <p:cNvSpPr>
            <a:spLocks noGrp="1"/>
          </p:cNvSpPr>
          <p:nvPr>
            <p:ph type="title"/>
          </p:nvPr>
        </p:nvSpPr>
        <p:spPr>
          <a:xfrm>
            <a:off x="660400" y="1176997"/>
            <a:ext cx="2397252"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60400" y="2828785"/>
            <a:ext cx="239395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776276" y="1199517"/>
            <a:ext cx="500253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s-AR"/>
          </a:p>
        </p:txBody>
      </p:sp>
      <p:sp>
        <p:nvSpPr>
          <p:cNvPr id="10" name="5 Marcador de pie de página"/>
          <p:cNvSpPr>
            <a:spLocks noGrp="1"/>
          </p:cNvSpPr>
          <p:nvPr>
            <p:ph type="ftr" sz="quarter" idx="11"/>
          </p:nvPr>
        </p:nvSpPr>
        <p:spPr/>
        <p:txBody>
          <a:bodyPr/>
          <a:lstStyle>
            <a:lvl1pPr>
              <a:defRPr/>
            </a:lvl1pPr>
          </a:lstStyle>
          <a:p>
            <a:pPr>
              <a:defRPr/>
            </a:pPr>
            <a:endParaRPr lang="es-AR"/>
          </a:p>
        </p:txBody>
      </p:sp>
      <p:sp>
        <p:nvSpPr>
          <p:cNvPr id="11" name="6 Marcador de número de diapositiva"/>
          <p:cNvSpPr>
            <a:spLocks noGrp="1"/>
          </p:cNvSpPr>
          <p:nvPr>
            <p:ph type="sldNum" sz="quarter" idx="12"/>
          </p:nvPr>
        </p:nvSpPr>
        <p:spPr>
          <a:xfrm>
            <a:off x="8750300" y="6356350"/>
            <a:ext cx="660400" cy="365125"/>
          </a:xfrm>
        </p:spPr>
        <p:txBody>
          <a:bodyPr/>
          <a:lstStyle>
            <a:lvl1pPr>
              <a:defRPr/>
            </a:lvl1pPr>
          </a:lstStyle>
          <a:p>
            <a:pPr>
              <a:defRPr/>
            </a:pPr>
            <a:fld id="{D26B38D8-E8F5-44A5-B85B-C726C54433E3}" type="slidenum">
              <a:rPr lang="es-AR"/>
              <a:pPr>
                <a:defRPr/>
              </a:pPr>
              <a:t>‹Nº›</a:t>
            </a:fld>
            <a:endParaRPr lang="es-AR"/>
          </a:p>
        </p:txBody>
      </p:sp>
    </p:spTree>
    <p:extLst>
      <p:ext uri="{BB962C8B-B14F-4D97-AF65-F5344CB8AC3E}">
        <p14:creationId xmlns:p14="http://schemas.microsoft.com/office/powerpoint/2010/main" val="348345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11113" y="-7938"/>
            <a:ext cx="9928226"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7 Forma libre"/>
          <p:cNvSpPr>
            <a:spLocks/>
          </p:cNvSpPr>
          <p:nvPr/>
        </p:nvSpPr>
        <p:spPr bwMode="auto">
          <a:xfrm>
            <a:off x="4746625" y="-7938"/>
            <a:ext cx="5159375"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8 Marcador de título"/>
          <p:cNvSpPr>
            <a:spLocks noGrp="1"/>
          </p:cNvSpPr>
          <p:nvPr>
            <p:ph type="title"/>
          </p:nvPr>
        </p:nvSpPr>
        <p:spPr bwMode="auto">
          <a:xfrm>
            <a:off x="495300" y="704850"/>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95300" y="1935163"/>
            <a:ext cx="89154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95300" y="6356350"/>
            <a:ext cx="23114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es-AR"/>
          </a:p>
        </p:txBody>
      </p:sp>
      <p:sp>
        <p:nvSpPr>
          <p:cNvPr id="22" name="21 Marcador de pie de página"/>
          <p:cNvSpPr>
            <a:spLocks noGrp="1"/>
          </p:cNvSpPr>
          <p:nvPr>
            <p:ph type="ftr" sz="quarter" idx="3"/>
          </p:nvPr>
        </p:nvSpPr>
        <p:spPr>
          <a:xfrm>
            <a:off x="2889250" y="6356350"/>
            <a:ext cx="36322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es-AR"/>
          </a:p>
        </p:txBody>
      </p:sp>
      <p:sp>
        <p:nvSpPr>
          <p:cNvPr id="18" name="17 Marcador de número de diapositiva"/>
          <p:cNvSpPr>
            <a:spLocks noGrp="1"/>
          </p:cNvSpPr>
          <p:nvPr>
            <p:ph type="sldNum" sz="quarter" idx="4"/>
          </p:nvPr>
        </p:nvSpPr>
        <p:spPr>
          <a:xfrm>
            <a:off x="8585200" y="6356350"/>
            <a:ext cx="8255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cs typeface="+mn-cs"/>
              </a:defRPr>
            </a:lvl1pPr>
          </a:lstStyle>
          <a:p>
            <a:pPr>
              <a:defRPr/>
            </a:pPr>
            <a:fld id="{002A5647-1FF1-4B60-A03E-6100A6994A4D}" type="slidenum">
              <a:rPr lang="es-AR"/>
              <a:pPr>
                <a:defRPr/>
              </a:pPr>
              <a:t>‹Nº›</a:t>
            </a:fld>
            <a:endParaRPr lang="es-AR"/>
          </a:p>
        </p:txBody>
      </p:sp>
      <p:grpSp>
        <p:nvGrpSpPr>
          <p:cNvPr id="1033" name="1 Grupo"/>
          <p:cNvGrpSpPr>
            <a:grpSpLocks/>
          </p:cNvGrpSpPr>
          <p:nvPr/>
        </p:nvGrpSpPr>
        <p:grpSpPr bwMode="auto">
          <a:xfrm>
            <a:off x="-20638" y="203200"/>
            <a:ext cx="9945688"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a:cs typeface="+mn-cs"/>
              </a:endParaRPr>
            </a:p>
          </p:txBody>
        </p:sp>
      </p:grpSp>
    </p:spTree>
  </p:cSld>
  <p:clrMap bg1="lt1" tx1="dk1" bg2="lt2" tx2="dk2" accent1="accent1" accent2="accent2" accent3="accent3" accent4="accent4" accent5="accent5" accent6="accent6" hlink="hlink" folHlink="folHlink"/>
  <p:sldLayoutIdLst>
    <p:sldLayoutId id="2147483726" r:id="rId1"/>
    <p:sldLayoutId id="2147483718" r:id="rId2"/>
    <p:sldLayoutId id="2147483727" r:id="rId3"/>
    <p:sldLayoutId id="2147483719" r:id="rId4"/>
    <p:sldLayoutId id="2147483720" r:id="rId5"/>
    <p:sldLayoutId id="2147483721" r:id="rId6"/>
    <p:sldLayoutId id="2147483722" r:id="rId7"/>
    <p:sldLayoutId id="2147483723" r:id="rId8"/>
    <p:sldLayoutId id="2147483728" r:id="rId9"/>
    <p:sldLayoutId id="2147483724" r:id="rId10"/>
    <p:sldLayoutId id="2147483725" r:id="rId11"/>
  </p:sldLayoutIdLst>
  <p:txStyles>
    <p:titleStyle>
      <a:lvl1pPr algn="l" rtl="0" eaLnBrk="1" fontAlgn="base" hangingPunct="1">
        <a:spcBef>
          <a:spcPct val="0"/>
        </a:spcBef>
        <a:spcAft>
          <a:spcPct val="0"/>
        </a:spcAft>
        <a:defRPr sz="5000" kern="1200">
          <a:solidFill>
            <a:schemeClr val="tx2"/>
          </a:solidFill>
          <a:latin typeface="+mj-lt"/>
          <a:ea typeface="+mj-ea"/>
          <a:cs typeface="+mj-cs"/>
        </a:defRPr>
      </a:lvl1pPr>
      <a:lvl2pPr algn="l" rtl="0" eaLnBrk="1" fontAlgn="base" hangingPunct="1">
        <a:spcBef>
          <a:spcPct val="0"/>
        </a:spcBef>
        <a:spcAft>
          <a:spcPct val="0"/>
        </a:spcAft>
        <a:defRPr sz="5000">
          <a:solidFill>
            <a:schemeClr val="tx2"/>
          </a:solidFill>
          <a:latin typeface="Calibri" pitchFamily="34" charset="0"/>
        </a:defRPr>
      </a:lvl2pPr>
      <a:lvl3pPr algn="l" rtl="0" eaLnBrk="1" fontAlgn="base" hangingPunct="1">
        <a:spcBef>
          <a:spcPct val="0"/>
        </a:spcBef>
        <a:spcAft>
          <a:spcPct val="0"/>
        </a:spcAft>
        <a:defRPr sz="5000">
          <a:solidFill>
            <a:schemeClr val="tx2"/>
          </a:solidFill>
          <a:latin typeface="Calibri" pitchFamily="34" charset="0"/>
        </a:defRPr>
      </a:lvl3pPr>
      <a:lvl4pPr algn="l" rtl="0" eaLnBrk="1" fontAlgn="base" hangingPunct="1">
        <a:spcBef>
          <a:spcPct val="0"/>
        </a:spcBef>
        <a:spcAft>
          <a:spcPct val="0"/>
        </a:spcAft>
        <a:defRPr sz="5000">
          <a:solidFill>
            <a:schemeClr val="tx2"/>
          </a:solidFill>
          <a:latin typeface="Calibri" pitchFamily="34" charset="0"/>
        </a:defRPr>
      </a:lvl4pPr>
      <a:lvl5pPr algn="l" rtl="0" eaLnBrk="1" fontAlgn="base" hangingPunct="1">
        <a:spcBef>
          <a:spcPct val="0"/>
        </a:spcBef>
        <a:spcAft>
          <a:spcPct val="0"/>
        </a:spcAft>
        <a:defRPr sz="5000">
          <a:solidFill>
            <a:schemeClr val="tx2"/>
          </a:solidFill>
          <a:latin typeface="Calibri" pitchFamily="34" charset="0"/>
        </a:defRPr>
      </a:lvl5pPr>
      <a:lvl6pPr marL="457200" algn="l" rtl="0" eaLnBrk="1" fontAlgn="base" hangingPunct="1">
        <a:spcBef>
          <a:spcPct val="0"/>
        </a:spcBef>
        <a:spcAft>
          <a:spcPct val="0"/>
        </a:spcAft>
        <a:defRPr sz="5000">
          <a:solidFill>
            <a:schemeClr val="tx2"/>
          </a:solidFill>
          <a:latin typeface="Calibri" pitchFamily="34" charset="0"/>
        </a:defRPr>
      </a:lvl6pPr>
      <a:lvl7pPr marL="914400" algn="l" rtl="0" eaLnBrk="1" fontAlgn="base" hangingPunct="1">
        <a:spcBef>
          <a:spcPct val="0"/>
        </a:spcBef>
        <a:spcAft>
          <a:spcPct val="0"/>
        </a:spcAft>
        <a:defRPr sz="5000">
          <a:solidFill>
            <a:schemeClr val="tx2"/>
          </a:solidFill>
          <a:latin typeface="Calibri" pitchFamily="34" charset="0"/>
        </a:defRPr>
      </a:lvl7pPr>
      <a:lvl8pPr marL="1371600" algn="l" rtl="0" eaLnBrk="1" fontAlgn="base" hangingPunct="1">
        <a:spcBef>
          <a:spcPct val="0"/>
        </a:spcBef>
        <a:spcAft>
          <a:spcPct val="0"/>
        </a:spcAft>
        <a:defRPr sz="5000">
          <a:solidFill>
            <a:schemeClr val="tx2"/>
          </a:solidFill>
          <a:latin typeface="Calibri" pitchFamily="34" charset="0"/>
        </a:defRPr>
      </a:lvl8pPr>
      <a:lvl9pPr marL="1828800" algn="l" rtl="0" eaLnBrk="1" fontAlgn="base" hangingPunct="1">
        <a:spcBef>
          <a:spcPct val="0"/>
        </a:spcBef>
        <a:spcAft>
          <a:spcPct val="0"/>
        </a:spcAft>
        <a:defRPr sz="5000">
          <a:solidFill>
            <a:schemeClr val="tx2"/>
          </a:solidFill>
          <a:latin typeface="Calibri" pitchFamily="34" charset="0"/>
        </a:defRPr>
      </a:lvl9pPr>
    </p:titleStyle>
    <p:bodyStyle>
      <a:lvl1pPr marL="273050" indent="-273050" algn="l" rtl="0" eaLnBrk="1" fontAlgn="base" hangingPunct="1">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1" fontAlgn="base" hangingPunct="1">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1" fontAlgn="base" hangingPunct="1">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1" fontAlgn="base" hangingPunct="1">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1" fontAlgn="base" hangingPunct="1">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16496" y="2636912"/>
            <a:ext cx="9015402" cy="1872208"/>
          </a:xfrm>
        </p:spPr>
        <p:txBody>
          <a:bodyPr>
            <a:normAutofit fontScale="90000"/>
          </a:bodyPr>
          <a:lstStyle/>
          <a:p>
            <a:pPr algn="ctr" fontAlgn="auto">
              <a:spcAft>
                <a:spcPts val="0"/>
              </a:spcAft>
              <a:defRPr/>
            </a:pPr>
            <a:r>
              <a:rPr lang="es-AR" sz="4900" b="1" u="sng" dirty="0">
                <a:latin typeface="Palatino Linotype" pitchFamily="18" charset="0"/>
              </a:rPr>
              <a:t>Proyecto de reforma de la ley </a:t>
            </a:r>
            <a:r>
              <a:rPr lang="es-AR" sz="4900" b="1" u="sng" dirty="0" smtClean="0">
                <a:latin typeface="Palatino Linotype" pitchFamily="18" charset="0"/>
              </a:rPr>
              <a:t>24557- </a:t>
            </a:r>
            <a:r>
              <a:rPr lang="es-AR" sz="4900" b="1" u="sng" dirty="0">
                <a:latin typeface="Palatino Linotype" pitchFamily="18" charset="0"/>
              </a:rPr>
              <a:t/>
            </a:r>
            <a:br>
              <a:rPr lang="es-AR" sz="4900" b="1" u="sng" dirty="0">
                <a:latin typeface="Palatino Linotype" pitchFamily="18" charset="0"/>
              </a:rPr>
            </a:br>
            <a:r>
              <a:rPr lang="es-AR" sz="4900" b="1" u="sng" dirty="0">
                <a:latin typeface="Palatino Linotype" pitchFamily="18" charset="0"/>
              </a:rPr>
              <a:t>Ley de Riesgos del Trabajo </a:t>
            </a:r>
            <a:r>
              <a:rPr lang="es-AR" sz="5400" b="1" u="sng" dirty="0">
                <a:latin typeface="Palatino Linotype" pitchFamily="18" charset="0"/>
              </a:rPr>
              <a:t/>
            </a:r>
            <a:br>
              <a:rPr lang="es-AR" sz="5400" b="1" u="sng" dirty="0">
                <a:latin typeface="Palatino Linotype" pitchFamily="18" charset="0"/>
              </a:rPr>
            </a:br>
            <a:endParaRPr lang="es-AR" sz="5400" b="1" dirty="0">
              <a:latin typeface="Palatino Linotype" pitchFamily="18" charset="0"/>
            </a:endParaRPr>
          </a:p>
        </p:txBody>
      </p:sp>
      <p:pic>
        <p:nvPicPr>
          <p:cNvPr id="512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6 CuadroTexto"/>
          <p:cNvSpPr txBox="1">
            <a:spLocks noChangeArrowheads="1"/>
          </p:cNvSpPr>
          <p:nvPr/>
        </p:nvSpPr>
        <p:spPr bwMode="auto">
          <a:xfrm>
            <a:off x="3865563" y="3716338"/>
            <a:ext cx="2168525"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s-ES" sz="2000" b="1">
              <a:solidFill>
                <a:schemeClr val="tx2"/>
              </a:solidFill>
              <a:latin typeface="Palatino Linotype" pitchFamily="18" charset="0"/>
            </a:endParaRPr>
          </a:p>
          <a:p>
            <a:pPr algn="ctr"/>
            <a:endParaRPr lang="es-ES" sz="2000" b="1">
              <a:solidFill>
                <a:schemeClr val="tx2"/>
              </a:solidFill>
              <a:latin typeface="Palatino Linotype" pitchFamily="18" charset="0"/>
            </a:endParaRPr>
          </a:p>
          <a:p>
            <a:pPr algn="ctr"/>
            <a:endParaRPr lang="es-AR" sz="2000" b="1">
              <a:solidFill>
                <a:schemeClr val="tx2"/>
              </a:solidFill>
              <a:latin typeface="Palatino Linotype" pitchFamily="18" charset="0"/>
            </a:endParaRPr>
          </a:p>
          <a:p>
            <a:pPr algn="ctr"/>
            <a:r>
              <a:rPr lang="es-AR" sz="1600" b="1">
                <a:latin typeface="Palatino Linotype" pitchFamily="18" charset="0"/>
              </a:rPr>
              <a:t>15 de octubre de 2012</a:t>
            </a:r>
          </a:p>
        </p:txBody>
      </p:sp>
      <p:pic>
        <p:nvPicPr>
          <p:cNvPr id="512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8 Rectángulo"/>
          <p:cNvSpPr>
            <a:spLocks noChangeArrowheads="1"/>
          </p:cNvSpPr>
          <p:nvPr/>
        </p:nvSpPr>
        <p:spPr bwMode="auto">
          <a:xfrm>
            <a:off x="2613025" y="5732463"/>
            <a:ext cx="49926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39725" algn="ctr" eaLnBrk="0" hangingPunct="0">
              <a:lnSpc>
                <a:spcPct val="80000"/>
              </a:lnSpc>
              <a:spcBef>
                <a:spcPts val="250"/>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1000" b="1">
                <a:latin typeface="Palatino Linotype" pitchFamily="18" charset="0"/>
              </a:rPr>
              <a:t>Av. Belgrano 990 piso 9º (C1092AAW) Buenos Aires, Argentina.</a:t>
            </a:r>
          </a:p>
          <a:p>
            <a:pPr marL="342900" indent="-339725" algn="ctr" eaLnBrk="0" hangingPunct="0">
              <a:lnSpc>
                <a:spcPct val="80000"/>
              </a:lnSpc>
              <a:spcBef>
                <a:spcPts val="250"/>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1000" b="1">
                <a:latin typeface="Palatino Linotype" pitchFamily="18" charset="0"/>
              </a:rPr>
              <a:t> Te.:</a:t>
            </a:r>
            <a:r>
              <a:rPr lang="fr-FR" sz="1000" b="1">
                <a:latin typeface="Palatino Linotype" pitchFamily="18" charset="0"/>
              </a:rPr>
              <a:t> (54-11) 4121-1100 Fax: (54-11) 4121-1101</a:t>
            </a:r>
          </a:p>
        </p:txBody>
      </p:sp>
      <p:sp>
        <p:nvSpPr>
          <p:cNvPr id="5127" name="9 Rectángulo"/>
          <p:cNvSpPr>
            <a:spLocks noChangeArrowheads="1"/>
          </p:cNvSpPr>
          <p:nvPr/>
        </p:nvSpPr>
        <p:spPr bwMode="auto">
          <a:xfrm>
            <a:off x="3008313" y="6092825"/>
            <a:ext cx="45243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fr-FR" sz="1000" b="1">
                <a:latin typeface="Palatino Linotype" pitchFamily="18" charset="0"/>
              </a:rPr>
              <a:t>http://www.dediego.com.ar    		info@dediego.com.ar</a:t>
            </a:r>
            <a:r>
              <a:rPr lang="es-ES" sz="1000">
                <a:latin typeface="Palatino Linotype" pitchFamily="18" charset="0"/>
              </a:rPr>
              <a:t> </a:t>
            </a:r>
            <a:endParaRPr lang="es-AR" sz="1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908050"/>
            <a:ext cx="9001125" cy="4587875"/>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PRINCIPALES CRITICAS AL PROYECTO</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No contempla un sistema que genere un mejoramiento en las condiciones laborales (Trabajo de prevención)</a:t>
            </a:r>
          </a:p>
          <a:p>
            <a:pPr defTabSz="762000" eaLnBrk="0" hangingPunct="0">
              <a:lnSpc>
                <a:spcPct val="150000"/>
              </a:lnSpc>
              <a:buFontTx/>
              <a:buChar char="•"/>
              <a:defRPr/>
            </a:pPr>
            <a:r>
              <a:rPr lang="es-AR" sz="1600" dirty="0">
                <a:solidFill>
                  <a:schemeClr val="tx2"/>
                </a:solidFill>
                <a:latin typeface="Palatino Linotype" pitchFamily="18" charset="0"/>
                <a:cs typeface="+mn-cs"/>
              </a:rPr>
              <a:t>Mantienen el procedimiento administrativo de las comisiones medicas sin representación letrada</a:t>
            </a:r>
          </a:p>
          <a:p>
            <a:pPr defTabSz="762000" eaLnBrk="0" hangingPunct="0">
              <a:lnSpc>
                <a:spcPct val="150000"/>
              </a:lnSpc>
              <a:buFontTx/>
              <a:buChar char="•"/>
              <a:defRPr/>
            </a:pPr>
            <a:r>
              <a:rPr lang="es-AR" sz="1600" dirty="0">
                <a:solidFill>
                  <a:schemeClr val="tx2"/>
                </a:solidFill>
                <a:latin typeface="Palatino Linotype" pitchFamily="18" charset="0"/>
                <a:cs typeface="+mn-cs"/>
              </a:rPr>
              <a:t>Mantiene el listado cerrado de enfermedades profesionales</a:t>
            </a:r>
          </a:p>
          <a:p>
            <a:pPr defTabSz="762000" eaLnBrk="0" hangingPunct="0">
              <a:lnSpc>
                <a:spcPct val="150000"/>
              </a:lnSpc>
              <a:buFontTx/>
              <a:buChar char="•"/>
              <a:defRPr/>
            </a:pPr>
            <a:r>
              <a:rPr lang="es-AR" sz="1600" dirty="0">
                <a:solidFill>
                  <a:schemeClr val="tx2"/>
                </a:solidFill>
                <a:latin typeface="Palatino Linotype" pitchFamily="18" charset="0"/>
                <a:cs typeface="+mn-cs"/>
              </a:rPr>
              <a:t>Apartamiento del Juez Natural (</a:t>
            </a:r>
            <a:r>
              <a:rPr lang="es-AR" sz="1600" dirty="0">
                <a:solidFill>
                  <a:schemeClr val="tx2"/>
                </a:solidFill>
                <a:latin typeface="Palatino Linotype" pitchFamily="18" charset="0"/>
                <a:cs typeface="+mn-cs"/>
              </a:rPr>
              <a:t>J</a:t>
            </a:r>
            <a:r>
              <a:rPr lang="es-AR" sz="1600" dirty="0">
                <a:solidFill>
                  <a:schemeClr val="tx2"/>
                </a:solidFill>
                <a:latin typeface="Palatino Linotype" pitchFamily="18" charset="0"/>
                <a:cs typeface="+mn-cs"/>
              </a:rPr>
              <a:t>uez Laboral)</a:t>
            </a:r>
          </a:p>
          <a:p>
            <a:pPr defTabSz="762000" eaLnBrk="0" hangingPunct="0">
              <a:lnSpc>
                <a:spcPct val="150000"/>
              </a:lnSpc>
              <a:buFontTx/>
              <a:buChar char="•"/>
              <a:defRPr/>
            </a:pPr>
            <a:r>
              <a:rPr lang="es-AR" sz="1600" dirty="0">
                <a:solidFill>
                  <a:schemeClr val="tx2"/>
                </a:solidFill>
                <a:latin typeface="Palatino Linotype" pitchFamily="18" charset="0"/>
                <a:cs typeface="+mn-cs"/>
              </a:rPr>
              <a:t>Excluye el accidente in </a:t>
            </a:r>
            <a:r>
              <a:rPr lang="es-AR" sz="1600" dirty="0" err="1">
                <a:solidFill>
                  <a:schemeClr val="tx2"/>
                </a:solidFill>
                <a:latin typeface="Palatino Linotype" pitchFamily="18" charset="0"/>
                <a:cs typeface="+mn-cs"/>
              </a:rPr>
              <a:t>itinere</a:t>
            </a:r>
            <a:r>
              <a:rPr lang="es-AR" sz="1600" dirty="0">
                <a:solidFill>
                  <a:schemeClr val="tx2"/>
                </a:solidFill>
                <a:latin typeface="Palatino Linotype" pitchFamily="18" charset="0"/>
                <a:cs typeface="+mn-cs"/>
              </a:rPr>
              <a:t> de la indemnización especial por otros daños (20%)</a:t>
            </a:r>
          </a:p>
          <a:p>
            <a:pPr defTabSz="762000" eaLnBrk="0" hangingPunct="0">
              <a:lnSpc>
                <a:spcPct val="150000"/>
              </a:lnSpc>
              <a:buFontTx/>
              <a:buChar char="•"/>
              <a:defRPr/>
            </a:pPr>
            <a:r>
              <a:rPr lang="es-AR" sz="1600" dirty="0">
                <a:solidFill>
                  <a:schemeClr val="tx2"/>
                </a:solidFill>
                <a:latin typeface="Palatino Linotype" pitchFamily="18" charset="0"/>
                <a:cs typeface="+mn-cs"/>
              </a:rPr>
              <a:t>Nuevas disposiciones para el calculo de los honorarios profesionales y eliminación del pacto de cuota </a:t>
            </a:r>
            <a:r>
              <a:rPr lang="es-AR" sz="1600" dirty="0" err="1">
                <a:solidFill>
                  <a:schemeClr val="tx2"/>
                </a:solidFill>
                <a:latin typeface="Palatino Linotype" pitchFamily="18" charset="0"/>
                <a:cs typeface="+mn-cs"/>
              </a:rPr>
              <a:t>litis</a:t>
            </a:r>
            <a:r>
              <a:rPr lang="es-AR" sz="1600" dirty="0">
                <a:solidFill>
                  <a:schemeClr val="tx2"/>
                </a:solidFill>
                <a:latin typeface="Palatino Linotype" pitchFamily="18" charset="0"/>
                <a:cs typeface="+mn-cs"/>
              </a:rPr>
              <a:t>.</a:t>
            </a:r>
            <a:endParaRPr lang="es-AR" dirty="0">
              <a:solidFill>
                <a:schemeClr val="tx2"/>
              </a:solidFill>
              <a:cs typeface="+mn-cs"/>
            </a:endParaRPr>
          </a:p>
        </p:txBody>
      </p:sp>
      <p:pic>
        <p:nvPicPr>
          <p:cNvPr id="1433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1966913"/>
            <a:ext cx="9001125" cy="2554287"/>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6000" b="1" dirty="0">
                <a:solidFill>
                  <a:schemeClr val="tx2"/>
                </a:solidFill>
                <a:effectLst>
                  <a:outerShdw blurRad="38100" dist="38100" dir="2700000" algn="tl">
                    <a:srgbClr val="000000">
                      <a:alpha val="43137"/>
                    </a:srgbClr>
                  </a:outerShdw>
                </a:effectLst>
                <a:latin typeface="Palatino Linotype" pitchFamily="18" charset="0"/>
                <a:cs typeface="+mn-cs"/>
              </a:rPr>
              <a:t>FIN</a:t>
            </a:r>
          </a:p>
          <a:p>
            <a:pPr algn="ctr" defTabSz="762000" eaLnBrk="0" hangingPunct="0">
              <a:defRPr/>
            </a:pPr>
            <a:endParaRPr lang="es-AR" sz="2000" b="1" dirty="0">
              <a:solidFill>
                <a:schemeClr val="tx2"/>
              </a:solidFill>
              <a:effectLst>
                <a:outerShdw blurRad="38100" dist="38100" dir="2700000" algn="tl">
                  <a:srgbClr val="000000">
                    <a:alpha val="43137"/>
                  </a:srgbClr>
                </a:outerShdw>
              </a:effectLst>
              <a:latin typeface="Palatino Linotype" pitchFamily="18" charset="0"/>
              <a:cs typeface="+mn-cs"/>
            </a:endParaRPr>
          </a:p>
          <a:p>
            <a:pPr algn="ctr" defTabSz="762000" eaLnBrk="0" hangingPunct="0">
              <a:defRPr/>
            </a:pPr>
            <a:endParaRPr lang="es-AR" sz="2000" b="1" dirty="0">
              <a:solidFill>
                <a:schemeClr val="tx2"/>
              </a:solidFill>
              <a:effectLst>
                <a:outerShdw blurRad="38100" dist="38100" dir="2700000" algn="tl">
                  <a:srgbClr val="000000">
                    <a:alpha val="43137"/>
                  </a:srgbClr>
                </a:outerShdw>
              </a:effectLst>
              <a:latin typeface="Palatino Linotype" pitchFamily="18" charset="0"/>
              <a:cs typeface="+mn-cs"/>
            </a:endParaRPr>
          </a:p>
          <a:p>
            <a:pPr algn="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MUCHAS GRACIAS</a:t>
            </a:r>
            <a:endParaRPr lang="es-AR" sz="1600" dirty="0">
              <a:solidFill>
                <a:schemeClr val="tx2"/>
              </a:solidFill>
              <a:latin typeface="Palatino Linotype" pitchFamily="18" charset="0"/>
              <a:cs typeface="+mn-cs"/>
            </a:endParaRPr>
          </a:p>
        </p:txBody>
      </p:sp>
      <p:pic>
        <p:nvPicPr>
          <p:cNvPr id="1536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720725"/>
            <a:ext cx="9001125" cy="5046663"/>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PRINCIPALES TEMAS TRATADOS EN EL PROYECTO</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Modificación del monto del régimen tarifado que lo convierta en una suma mas equitativa</a:t>
            </a:r>
          </a:p>
          <a:p>
            <a:pPr defTabSz="762000" eaLnBrk="0" hangingPunct="0">
              <a:lnSpc>
                <a:spcPct val="150000"/>
              </a:lnSpc>
              <a:buFontTx/>
              <a:buChar char="•"/>
              <a:defRPr/>
            </a:pPr>
            <a:r>
              <a:rPr lang="es-AR" sz="1600" dirty="0">
                <a:solidFill>
                  <a:schemeClr val="tx2"/>
                </a:solidFill>
                <a:latin typeface="Palatino Linotype" pitchFamily="18" charset="0"/>
                <a:cs typeface="+mn-cs"/>
              </a:rPr>
              <a:t>Establece un mecanismo de ajuste semestral de los montos tarifados vía el RIPTE</a:t>
            </a:r>
          </a:p>
          <a:p>
            <a:pPr defTabSz="762000" eaLnBrk="0" hangingPunct="0">
              <a:lnSpc>
                <a:spcPct val="150000"/>
              </a:lnSpc>
              <a:buFontTx/>
              <a:buChar char="•"/>
              <a:defRPr/>
            </a:pPr>
            <a:r>
              <a:rPr lang="es-AR" sz="1600" dirty="0">
                <a:solidFill>
                  <a:schemeClr val="tx2"/>
                </a:solidFill>
                <a:latin typeface="Palatino Linotype" pitchFamily="18" charset="0"/>
                <a:cs typeface="+mn-cs"/>
              </a:rPr>
              <a:t>Aplicación </a:t>
            </a:r>
            <a:r>
              <a:rPr lang="es-AR" sz="1600" dirty="0">
                <a:solidFill>
                  <a:schemeClr val="tx2"/>
                </a:solidFill>
                <a:latin typeface="Palatino Linotype" pitchFamily="18" charset="0"/>
                <a:cs typeface="+mn-cs"/>
              </a:rPr>
              <a:t>e</a:t>
            </a:r>
            <a:r>
              <a:rPr lang="es-AR" sz="1600" dirty="0">
                <a:solidFill>
                  <a:schemeClr val="tx2"/>
                </a:solidFill>
                <a:latin typeface="Palatino Linotype" pitchFamily="18" charset="0"/>
                <a:cs typeface="+mn-cs"/>
              </a:rPr>
              <a:t>fectiva del principio de intangibilidad de las indemnizaciones tarifadas</a:t>
            </a:r>
          </a:p>
          <a:p>
            <a:pPr defTabSz="762000" eaLnBrk="0" hangingPunct="0">
              <a:lnSpc>
                <a:spcPct val="150000"/>
              </a:lnSpc>
              <a:buFontTx/>
              <a:buChar char="•"/>
              <a:defRPr/>
            </a:pPr>
            <a:r>
              <a:rPr lang="es-AR" sz="1600" dirty="0">
                <a:solidFill>
                  <a:schemeClr val="tx2"/>
                </a:solidFill>
                <a:latin typeface="Palatino Linotype" pitchFamily="18" charset="0"/>
                <a:cs typeface="+mn-cs"/>
              </a:rPr>
              <a:t>Establece la alternativa de recurrir a la vía del derecho común</a:t>
            </a:r>
          </a:p>
          <a:p>
            <a:pPr defTabSz="762000" eaLnBrk="0" hangingPunct="0">
              <a:lnSpc>
                <a:spcPct val="150000"/>
              </a:lnSpc>
              <a:buFontTx/>
              <a:buChar char="•"/>
              <a:defRPr/>
            </a:pPr>
            <a:r>
              <a:rPr lang="es-AR" sz="1600" dirty="0">
                <a:solidFill>
                  <a:schemeClr val="tx2"/>
                </a:solidFill>
                <a:latin typeface="Palatino Linotype" pitchFamily="18" charset="0"/>
                <a:cs typeface="+mn-cs"/>
              </a:rPr>
              <a:t>Deja de lado el “cumulo” de la indemnización tarifada con la derivada de la aplicación del derecho común</a:t>
            </a:r>
          </a:p>
          <a:p>
            <a:pPr defTabSz="762000" eaLnBrk="0" hangingPunct="0">
              <a:lnSpc>
                <a:spcPct val="150000"/>
              </a:lnSpc>
              <a:buFontTx/>
              <a:buChar char="•"/>
              <a:defRPr/>
            </a:pPr>
            <a:r>
              <a:rPr lang="es-AR" sz="1600" dirty="0">
                <a:solidFill>
                  <a:schemeClr val="tx2"/>
                </a:solidFill>
                <a:latin typeface="Palatino Linotype" pitchFamily="18" charset="0"/>
                <a:cs typeface="+mn-cs"/>
              </a:rPr>
              <a:t>Se propicia la opción excluyente (tacita o expresa)</a:t>
            </a:r>
          </a:p>
          <a:p>
            <a:pPr defTabSz="762000" eaLnBrk="0" hangingPunct="0">
              <a:lnSpc>
                <a:spcPct val="150000"/>
              </a:lnSpc>
              <a:buFontTx/>
              <a:buChar char="•"/>
              <a:defRPr/>
            </a:pPr>
            <a:r>
              <a:rPr lang="es-AR" sz="1600" dirty="0">
                <a:solidFill>
                  <a:schemeClr val="tx2"/>
                </a:solidFill>
                <a:latin typeface="Palatino Linotype" pitchFamily="18" charset="0"/>
                <a:cs typeface="+mn-cs"/>
              </a:rPr>
              <a:t>Se habilita la competencia de la justicia civil.</a:t>
            </a:r>
            <a:endParaRPr lang="es-AR" sz="1600" dirty="0">
              <a:solidFill>
                <a:schemeClr val="tx2"/>
              </a:solidFill>
              <a:latin typeface="Palatino Linotype" pitchFamily="18" charset="0"/>
              <a:cs typeface="+mn-cs"/>
            </a:endParaRPr>
          </a:p>
          <a:p>
            <a:pPr algn="ctr" defTabSz="762000" eaLnBrk="0" hangingPunct="0">
              <a:defRPr/>
            </a:pPr>
            <a:endParaRPr lang="es-AR"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614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1458913"/>
            <a:ext cx="9001125" cy="3570287"/>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DIFERENCIAS CON PROYECTOS ANTERIORES</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Mantiene la estructura central de la ley </a:t>
            </a:r>
            <a:r>
              <a:rPr lang="es-AR" sz="1600" dirty="0" smtClean="0">
                <a:solidFill>
                  <a:schemeClr val="tx2"/>
                </a:solidFill>
                <a:latin typeface="Palatino Linotype" pitchFamily="18" charset="0"/>
                <a:cs typeface="+mn-cs"/>
              </a:rPr>
              <a:t>24557 </a:t>
            </a:r>
            <a:r>
              <a:rPr lang="es-AR" sz="1600" dirty="0">
                <a:solidFill>
                  <a:schemeClr val="tx2"/>
                </a:solidFill>
                <a:latin typeface="Palatino Linotype" pitchFamily="18" charset="0"/>
                <a:cs typeface="+mn-cs"/>
              </a:rPr>
              <a:t>y su reglamentación</a:t>
            </a:r>
          </a:p>
          <a:p>
            <a:pPr defTabSz="762000" eaLnBrk="0" hangingPunct="0">
              <a:lnSpc>
                <a:spcPct val="150000"/>
              </a:lnSpc>
              <a:buFontTx/>
              <a:buChar char="•"/>
              <a:defRPr/>
            </a:pPr>
            <a:r>
              <a:rPr lang="es-AR" sz="1600" dirty="0">
                <a:solidFill>
                  <a:schemeClr val="tx2"/>
                </a:solidFill>
                <a:latin typeface="Palatino Linotype" pitchFamily="18" charset="0"/>
                <a:cs typeface="+mn-cs"/>
              </a:rPr>
              <a:t>Los cambios proyectados solo atienden parte de los cuestionamientos que efectúa la jurisprudencia</a:t>
            </a:r>
          </a:p>
          <a:p>
            <a:pPr defTabSz="762000" eaLnBrk="0" hangingPunct="0">
              <a:lnSpc>
                <a:spcPct val="150000"/>
              </a:lnSpc>
              <a:buFontTx/>
              <a:buChar char="•"/>
              <a:defRPr/>
            </a:pPr>
            <a:r>
              <a:rPr lang="es-AR" sz="1600" dirty="0">
                <a:solidFill>
                  <a:schemeClr val="tx2"/>
                </a:solidFill>
                <a:latin typeface="Palatino Linotype" pitchFamily="18" charset="0"/>
                <a:cs typeface="+mn-cs"/>
              </a:rPr>
              <a:t>Plantea un retorno parcial a conceptos de normas anteriores en la materia (leyes 9688 y 24028).</a:t>
            </a:r>
            <a:endParaRPr lang="es-AR" sz="1600" dirty="0">
              <a:solidFill>
                <a:schemeClr val="tx2"/>
              </a:solidFill>
              <a:latin typeface="Palatino Linotype" pitchFamily="18" charset="0"/>
              <a:cs typeface="+mn-cs"/>
            </a:endParaRPr>
          </a:p>
          <a:p>
            <a:pPr algn="ctr" defTabSz="762000" eaLnBrk="0" hangingPunct="0">
              <a:defRPr/>
            </a:pPr>
            <a:endParaRPr lang="es-AR"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7171"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534988"/>
            <a:ext cx="9001125" cy="5418137"/>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JURISPRUDENCIA DE LA CSJN RECEPCIONADA POR EL PROYECTO</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b="1" dirty="0">
                <a:solidFill>
                  <a:schemeClr val="tx2"/>
                </a:solidFill>
                <a:latin typeface="Palatino Linotype" pitchFamily="18" charset="0"/>
                <a:cs typeface="+mn-cs"/>
              </a:rPr>
              <a:t>Aquino </a:t>
            </a:r>
            <a:r>
              <a:rPr lang="es-AR" sz="1600" b="1" dirty="0" err="1">
                <a:solidFill>
                  <a:schemeClr val="tx2"/>
                </a:solidFill>
                <a:latin typeface="Palatino Linotype" pitchFamily="18" charset="0"/>
                <a:cs typeface="+mn-cs"/>
              </a:rPr>
              <a:t>Isacio</a:t>
            </a:r>
            <a:r>
              <a:rPr lang="es-AR" sz="1600" b="1" dirty="0">
                <a:solidFill>
                  <a:schemeClr val="tx2"/>
                </a:solidFill>
                <a:latin typeface="Palatino Linotype" pitchFamily="18" charset="0"/>
                <a:cs typeface="+mn-cs"/>
              </a:rPr>
              <a:t> c/ Cargos Servicios Industriales SA </a:t>
            </a:r>
            <a:r>
              <a:rPr lang="es-AR" sz="1600" dirty="0">
                <a:solidFill>
                  <a:schemeClr val="tx2"/>
                </a:solidFill>
                <a:latin typeface="Palatino Linotype" pitchFamily="18" charset="0"/>
                <a:cs typeface="+mn-cs"/>
              </a:rPr>
              <a:t>-( 21/09/04)- Se declara la inconstitucionalidad del inc. 1 del art. </a:t>
            </a:r>
            <a:r>
              <a:rPr lang="es-AR" sz="1600" dirty="0">
                <a:solidFill>
                  <a:schemeClr val="tx2"/>
                </a:solidFill>
                <a:latin typeface="Palatino Linotype" pitchFamily="18" charset="0"/>
                <a:cs typeface="+mn-cs"/>
              </a:rPr>
              <a:t>39  de la ley </a:t>
            </a:r>
            <a:r>
              <a:rPr lang="es-AR" sz="1600" dirty="0" smtClean="0">
                <a:solidFill>
                  <a:schemeClr val="tx2"/>
                </a:solidFill>
                <a:latin typeface="Palatino Linotype" pitchFamily="18" charset="0"/>
                <a:cs typeface="+mn-cs"/>
              </a:rPr>
              <a:t>24557 </a:t>
            </a:r>
            <a:r>
              <a:rPr lang="es-AR" sz="1600" dirty="0">
                <a:solidFill>
                  <a:schemeClr val="tx2"/>
                </a:solidFill>
                <a:latin typeface="Palatino Linotype" pitchFamily="18" charset="0"/>
                <a:cs typeface="+mn-cs"/>
              </a:rPr>
              <a:t>por cuanto limita el acceso del trabajador a recurrir a otra sistema de reparación por el daño sufrido. </a:t>
            </a:r>
            <a:r>
              <a:rPr lang="es-AR" sz="1600" dirty="0">
                <a:solidFill>
                  <a:schemeClr val="tx2"/>
                </a:solidFill>
                <a:latin typeface="Palatino Linotype" pitchFamily="18" charset="0"/>
                <a:cs typeface="+mn-cs"/>
              </a:rPr>
              <a:t>– </a:t>
            </a:r>
            <a:r>
              <a:rPr lang="es-AR" sz="1600" b="1" dirty="0">
                <a:solidFill>
                  <a:schemeClr val="tx2"/>
                </a:solidFill>
                <a:latin typeface="Palatino Linotype" pitchFamily="18" charset="0"/>
                <a:cs typeface="+mn-cs"/>
              </a:rPr>
              <a:t>Se derogan los incisos 1, 2 y 3 del art. 39</a:t>
            </a:r>
          </a:p>
          <a:p>
            <a:pPr defTabSz="762000" eaLnBrk="0" hangingPunct="0">
              <a:lnSpc>
                <a:spcPct val="150000"/>
              </a:lnSpc>
              <a:buFontTx/>
              <a:buChar char="•"/>
              <a:defRPr/>
            </a:pPr>
            <a:r>
              <a:rPr lang="es-AR" sz="1600" b="1" dirty="0">
                <a:solidFill>
                  <a:schemeClr val="tx2"/>
                </a:solidFill>
                <a:latin typeface="Palatino Linotype" pitchFamily="18" charset="0"/>
                <a:cs typeface="+mn-cs"/>
              </a:rPr>
              <a:t>Castillo Ángel c/ Cerámica Alberdi SA</a:t>
            </a:r>
            <a:r>
              <a:rPr lang="es-AR" sz="1600" dirty="0">
                <a:solidFill>
                  <a:schemeClr val="tx2"/>
                </a:solidFill>
                <a:latin typeface="Palatino Linotype" pitchFamily="18" charset="0"/>
                <a:cs typeface="+mn-cs"/>
              </a:rPr>
              <a:t> – ( 07/09/04) – Se declara la inconstitucionalidad del art. 46 </a:t>
            </a:r>
            <a:r>
              <a:rPr lang="es-AR" sz="1600" dirty="0" err="1">
                <a:solidFill>
                  <a:schemeClr val="tx2"/>
                </a:solidFill>
                <a:latin typeface="Palatino Linotype" pitchFamily="18" charset="0"/>
                <a:cs typeface="+mn-cs"/>
              </a:rPr>
              <a:t>inc</a:t>
            </a:r>
            <a:r>
              <a:rPr lang="es-AR" sz="1600" dirty="0">
                <a:solidFill>
                  <a:schemeClr val="tx2"/>
                </a:solidFill>
                <a:latin typeface="Palatino Linotype" pitchFamily="18" charset="0"/>
                <a:cs typeface="+mn-cs"/>
              </a:rPr>
              <a:t> 1 de la ley </a:t>
            </a:r>
            <a:r>
              <a:rPr lang="es-AR" sz="1600" dirty="0" smtClean="0">
                <a:solidFill>
                  <a:schemeClr val="tx2"/>
                </a:solidFill>
                <a:latin typeface="Palatino Linotype" pitchFamily="18" charset="0"/>
                <a:cs typeface="+mn-cs"/>
              </a:rPr>
              <a:t>24557 </a:t>
            </a:r>
            <a:r>
              <a:rPr lang="es-AR" sz="1600" dirty="0">
                <a:solidFill>
                  <a:schemeClr val="tx2"/>
                </a:solidFill>
                <a:latin typeface="Palatino Linotype" pitchFamily="18" charset="0"/>
                <a:cs typeface="+mn-cs"/>
              </a:rPr>
              <a:t>en cuanto dispone la competencia de al Justicia Federal para entender en los recursos de las Comisiones Medicas.- </a:t>
            </a:r>
            <a:r>
              <a:rPr lang="es-AR" sz="1600" b="1" dirty="0">
                <a:solidFill>
                  <a:schemeClr val="tx2"/>
                </a:solidFill>
                <a:latin typeface="Palatino Linotype" pitchFamily="18" charset="0"/>
                <a:cs typeface="+mn-cs"/>
              </a:rPr>
              <a:t>Se establece la competencia de la Justicia en lo Civil</a:t>
            </a:r>
          </a:p>
          <a:p>
            <a:pPr defTabSz="762000" eaLnBrk="0" hangingPunct="0">
              <a:lnSpc>
                <a:spcPct val="150000"/>
              </a:lnSpc>
              <a:buFontTx/>
              <a:buChar char="•"/>
              <a:defRPr/>
            </a:pPr>
            <a:r>
              <a:rPr lang="es-AR" sz="1600" b="1" dirty="0" err="1">
                <a:solidFill>
                  <a:schemeClr val="tx2"/>
                </a:solidFill>
                <a:latin typeface="Palatino Linotype" pitchFamily="18" charset="0"/>
                <a:cs typeface="+mn-cs"/>
              </a:rPr>
              <a:t>Milone</a:t>
            </a:r>
            <a:r>
              <a:rPr lang="es-AR" sz="1600" b="1" dirty="0">
                <a:solidFill>
                  <a:schemeClr val="tx2"/>
                </a:solidFill>
                <a:latin typeface="Palatino Linotype" pitchFamily="18" charset="0"/>
                <a:cs typeface="+mn-cs"/>
              </a:rPr>
              <a:t> Juan c/ </a:t>
            </a:r>
            <a:r>
              <a:rPr lang="es-AR" sz="1600" b="1" dirty="0" err="1">
                <a:solidFill>
                  <a:schemeClr val="tx2"/>
                </a:solidFill>
                <a:latin typeface="Palatino Linotype" pitchFamily="18" charset="0"/>
                <a:cs typeface="+mn-cs"/>
              </a:rPr>
              <a:t>Asociart</a:t>
            </a:r>
            <a:r>
              <a:rPr lang="es-AR" sz="1600" b="1" dirty="0">
                <a:solidFill>
                  <a:schemeClr val="tx2"/>
                </a:solidFill>
                <a:latin typeface="Palatino Linotype" pitchFamily="18" charset="0"/>
                <a:cs typeface="+mn-cs"/>
              </a:rPr>
              <a:t> SA ART- </a:t>
            </a:r>
            <a:r>
              <a:rPr lang="es-AR" sz="1600" dirty="0">
                <a:solidFill>
                  <a:schemeClr val="tx2"/>
                </a:solidFill>
                <a:latin typeface="Palatino Linotype" pitchFamily="18" charset="0"/>
                <a:cs typeface="+mn-cs"/>
              </a:rPr>
              <a:t>29/10/04)-  Declara la inconstitucionalidad del pago de la reparación dineraria sea satisfecha a través de una renta periódica. </a:t>
            </a:r>
            <a:r>
              <a:rPr lang="es-AR" sz="1600" b="1" dirty="0">
                <a:solidFill>
                  <a:schemeClr val="tx2"/>
                </a:solidFill>
                <a:latin typeface="Palatino Linotype" pitchFamily="18" charset="0"/>
                <a:cs typeface="+mn-cs"/>
              </a:rPr>
              <a:t>Se deroga el art. 19</a:t>
            </a:r>
            <a:endParaRPr lang="es-AR" sz="1600" b="1" dirty="0">
              <a:solidFill>
                <a:schemeClr val="tx2"/>
              </a:solidFill>
              <a:latin typeface="Palatino Linotype" pitchFamily="18" charset="0"/>
              <a:cs typeface="+mn-cs"/>
            </a:endParaRPr>
          </a:p>
          <a:p>
            <a:pPr algn="ctr" defTabSz="762000" eaLnBrk="0" hangingPunct="0">
              <a:defRPr/>
            </a:pPr>
            <a:endParaRPr lang="es-AR"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819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596900"/>
            <a:ext cx="9001125" cy="5294313"/>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REFORMULACION DE LA INDEMNIZACION ESPECIAL POR INCAPACIDAD LABORAL PERMANENTE – MECANISMO DE ACTUALIZACION</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El proyecto establece una actualización de los valores establecidos, el cual se ajustara conforme el índice RIPTE (Remuneración imponibles promedio de los trabajadores estables) publicado por la Secretaria de Seguridad Social del </a:t>
            </a:r>
            <a:r>
              <a:rPr lang="es-AR" sz="1600" dirty="0" err="1">
                <a:solidFill>
                  <a:schemeClr val="tx2"/>
                </a:solidFill>
                <a:latin typeface="Palatino Linotype" pitchFamily="18" charset="0"/>
                <a:cs typeface="+mn-cs"/>
              </a:rPr>
              <a:t>MTEySS</a:t>
            </a:r>
            <a:r>
              <a:rPr lang="es-AR" sz="1600" dirty="0">
                <a:solidFill>
                  <a:schemeClr val="tx2"/>
                </a:solidFill>
                <a:latin typeface="Palatino Linotype" pitchFamily="18" charset="0"/>
                <a:cs typeface="+mn-cs"/>
              </a:rPr>
              <a:t> </a:t>
            </a:r>
          </a:p>
          <a:p>
            <a:pPr defTabSz="762000" eaLnBrk="0" hangingPunct="0">
              <a:lnSpc>
                <a:spcPct val="150000"/>
              </a:lnSpc>
              <a:buFontTx/>
              <a:buChar char="•"/>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El decreto 1694/09 (articulo 3º)  establece un valor para el calculo que opera como piso, y que fue establecido en $ 180.000. Este valor se actualizaría por el índice RIPTE  desde enero de 2010, lo cual se estima que elevaría el mismo a $ 460.000. </a:t>
            </a:r>
          </a:p>
          <a:p>
            <a:pPr algn="ctr" defTabSz="762000" eaLnBrk="0" hangingPunct="0">
              <a:defRPr/>
            </a:pPr>
            <a:endParaRPr lang="es-AR"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921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427038"/>
            <a:ext cx="9001125" cy="5634037"/>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CALCULO DE PRESTACION DE PAGO UNICO POR IPP </a:t>
            </a: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(menor 50%)</a:t>
            </a: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b="1" dirty="0">
                <a:solidFill>
                  <a:schemeClr val="tx2"/>
                </a:solidFill>
                <a:latin typeface="Palatino Linotype" pitchFamily="18" charset="0"/>
                <a:cs typeface="+mn-cs"/>
              </a:rPr>
              <a:t>EJEMPLO </a:t>
            </a:r>
          </a:p>
          <a:p>
            <a:pPr defTabSz="762000" eaLnBrk="0" hangingPunct="0">
              <a:lnSpc>
                <a:spcPct val="150000"/>
              </a:lnSpc>
              <a:buFontTx/>
              <a:buChar char="•"/>
              <a:defRPr/>
            </a:pPr>
            <a:r>
              <a:rPr lang="es-AR" sz="1200" dirty="0">
                <a:solidFill>
                  <a:schemeClr val="tx2"/>
                </a:solidFill>
                <a:latin typeface="Palatino Linotype" pitchFamily="18" charset="0"/>
                <a:cs typeface="+mn-cs"/>
              </a:rPr>
              <a:t>Ingreso base (IB): $ 4000</a:t>
            </a:r>
          </a:p>
          <a:p>
            <a:pPr defTabSz="762000" eaLnBrk="0" hangingPunct="0">
              <a:lnSpc>
                <a:spcPct val="150000"/>
              </a:lnSpc>
              <a:buFontTx/>
              <a:buChar char="•"/>
              <a:defRPr/>
            </a:pPr>
            <a:r>
              <a:rPr lang="es-AR" sz="1200" dirty="0">
                <a:solidFill>
                  <a:schemeClr val="tx2"/>
                </a:solidFill>
                <a:latin typeface="Palatino Linotype" pitchFamily="18" charset="0"/>
                <a:cs typeface="+mn-cs"/>
              </a:rPr>
              <a:t>Grado de incapacidad (GI): 30%</a:t>
            </a:r>
          </a:p>
          <a:p>
            <a:pPr defTabSz="762000" eaLnBrk="0" hangingPunct="0">
              <a:lnSpc>
                <a:spcPct val="150000"/>
              </a:lnSpc>
              <a:buFontTx/>
              <a:buChar char="•"/>
              <a:defRPr/>
            </a:pPr>
            <a:r>
              <a:rPr lang="es-AR" sz="1200" dirty="0">
                <a:solidFill>
                  <a:schemeClr val="tx2"/>
                </a:solidFill>
                <a:latin typeface="Palatino Linotype" pitchFamily="18" charset="0"/>
                <a:cs typeface="+mn-cs"/>
              </a:rPr>
              <a:t>Edad al momento del siniestro: 32.5 años</a:t>
            </a:r>
          </a:p>
          <a:p>
            <a:pPr defTabSz="762000" eaLnBrk="0" hangingPunct="0">
              <a:lnSpc>
                <a:spcPct val="150000"/>
              </a:lnSpc>
              <a:buFontTx/>
              <a:buChar char="•"/>
              <a:defRPr/>
            </a:pPr>
            <a:r>
              <a:rPr lang="es-ES" sz="1200" dirty="0">
                <a:solidFill>
                  <a:schemeClr val="tx2"/>
                </a:solidFill>
                <a:latin typeface="Palatino Linotype" pitchFamily="18" charset="0"/>
                <a:cs typeface="+mn-cs"/>
              </a:rPr>
              <a:t>Coeficiente de edad (CE): 65 / 32,5 = 2</a:t>
            </a:r>
          </a:p>
          <a:p>
            <a:pPr defTabSz="762000" eaLnBrk="0" hangingPunct="0">
              <a:lnSpc>
                <a:spcPct val="150000"/>
              </a:lnSpc>
              <a:buFontTx/>
              <a:buChar char="•"/>
              <a:defRPr/>
            </a:pPr>
            <a:endParaRPr lang="es-ES" sz="1200" dirty="0">
              <a:solidFill>
                <a:schemeClr val="tx2"/>
              </a:solidFill>
              <a:latin typeface="Palatino Linotype" pitchFamily="18" charset="0"/>
              <a:cs typeface="+mn-cs"/>
            </a:endParaRPr>
          </a:p>
          <a:p>
            <a:pPr defTabSz="762000" eaLnBrk="0" hangingPunct="0">
              <a:lnSpc>
                <a:spcPct val="150000"/>
              </a:lnSpc>
              <a:defRPr/>
            </a:pPr>
            <a:r>
              <a:rPr lang="es-AR" sz="1600" b="1" dirty="0">
                <a:solidFill>
                  <a:schemeClr val="tx2"/>
                </a:solidFill>
                <a:latin typeface="Palatino Linotype" pitchFamily="18" charset="0"/>
                <a:cs typeface="+mn-cs"/>
              </a:rPr>
              <a:t>1- Calculo actual</a:t>
            </a:r>
            <a:r>
              <a:rPr lang="es-AR" sz="1600" dirty="0">
                <a:solidFill>
                  <a:schemeClr val="tx2"/>
                </a:solidFill>
                <a:latin typeface="Palatino Linotype" pitchFamily="18" charset="0"/>
                <a:cs typeface="+mn-cs"/>
              </a:rPr>
              <a:t>:</a:t>
            </a:r>
          </a:p>
          <a:p>
            <a:pPr defTabSz="762000" eaLnBrk="0" hangingPunct="0">
              <a:lnSpc>
                <a:spcPct val="150000"/>
              </a:lnSpc>
              <a:buFontTx/>
              <a:buChar char="•"/>
              <a:defRPr/>
            </a:pPr>
            <a:r>
              <a:rPr lang="es-AR" sz="1600" dirty="0">
                <a:solidFill>
                  <a:schemeClr val="tx2"/>
                </a:solidFill>
                <a:latin typeface="Palatino Linotype" pitchFamily="18" charset="0"/>
                <a:cs typeface="+mn-cs"/>
              </a:rPr>
              <a:t>53 x 4000 (IB) = 212000 x 30% (GI) = 63600 x 2 (CE) = $ 127200</a:t>
            </a:r>
          </a:p>
          <a:p>
            <a:pPr defTabSz="762000" eaLnBrk="0" hangingPunct="0">
              <a:lnSpc>
                <a:spcPct val="150000"/>
              </a:lnSpc>
              <a:buFontTx/>
              <a:buChar char="•"/>
              <a:defRPr/>
            </a:pPr>
            <a:r>
              <a:rPr lang="es-AR" sz="1600" dirty="0">
                <a:solidFill>
                  <a:schemeClr val="tx2"/>
                </a:solidFill>
                <a:latin typeface="Palatino Linotype" pitchFamily="18" charset="0"/>
                <a:cs typeface="+mn-cs"/>
              </a:rPr>
              <a:t>Valor mínimo: $180000 x 30% =  $54000</a:t>
            </a:r>
          </a:p>
          <a:p>
            <a:pPr defTabSz="762000" eaLnBrk="0" hangingPunct="0">
              <a:lnSpc>
                <a:spcPct val="150000"/>
              </a:lnSpc>
              <a:defRPr/>
            </a:pPr>
            <a:endParaRPr lang="es-ES" sz="1600" b="1" dirty="0">
              <a:solidFill>
                <a:schemeClr val="tx2"/>
              </a:solidFill>
              <a:latin typeface="Palatino Linotype" pitchFamily="18" charset="0"/>
              <a:cs typeface="+mn-cs"/>
            </a:endParaRPr>
          </a:p>
          <a:p>
            <a:pPr defTabSz="762000" eaLnBrk="0" hangingPunct="0">
              <a:lnSpc>
                <a:spcPct val="150000"/>
              </a:lnSpc>
              <a:defRPr/>
            </a:pPr>
            <a:r>
              <a:rPr lang="es-ES" sz="1600" b="1" dirty="0">
                <a:solidFill>
                  <a:schemeClr val="tx2"/>
                </a:solidFill>
                <a:latin typeface="Palatino Linotype" pitchFamily="18" charset="0"/>
                <a:cs typeface="+mn-cs"/>
              </a:rPr>
              <a:t>2- Calculo nuevo</a:t>
            </a:r>
            <a:endParaRPr lang="es-AR" sz="1600" b="1"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53 x 4000 (IB) = 212000 x 30% (GI) = 63600 x 2 (CE) = $ </a:t>
            </a:r>
            <a:r>
              <a:rPr lang="es-AR" sz="1600" dirty="0">
                <a:solidFill>
                  <a:schemeClr val="tx2"/>
                </a:solidFill>
                <a:latin typeface="Palatino Linotype" pitchFamily="18" charset="0"/>
                <a:cs typeface="+mn-cs"/>
              </a:rPr>
              <a:t>127.200</a:t>
            </a: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Valor mínimo: </a:t>
            </a:r>
            <a:r>
              <a:rPr lang="es-AR" sz="1600" dirty="0">
                <a:solidFill>
                  <a:schemeClr val="tx2"/>
                </a:solidFill>
                <a:latin typeface="Palatino Linotype" pitchFamily="18" charset="0"/>
                <a:cs typeface="+mn-cs"/>
              </a:rPr>
              <a:t>$ 460000 </a:t>
            </a:r>
            <a:r>
              <a:rPr lang="es-AR" sz="1600" dirty="0">
                <a:solidFill>
                  <a:schemeClr val="tx2"/>
                </a:solidFill>
                <a:latin typeface="Palatino Linotype" pitchFamily="18" charset="0"/>
                <a:cs typeface="+mn-cs"/>
              </a:rPr>
              <a:t>x 30% = </a:t>
            </a:r>
            <a:r>
              <a:rPr lang="es-AR" sz="1600" dirty="0">
                <a:solidFill>
                  <a:schemeClr val="tx2"/>
                </a:solidFill>
                <a:latin typeface="Palatino Linotype" pitchFamily="18" charset="0"/>
                <a:cs typeface="+mn-cs"/>
              </a:rPr>
              <a:t>138000 + 27600 (Indemnización Adicional 20%) = $ 165.600 </a:t>
            </a:r>
            <a:endParaRPr lang="es-AR" sz="1600" dirty="0">
              <a:solidFill>
                <a:schemeClr val="tx2"/>
              </a:solidFill>
              <a:latin typeface="Palatino Linotype" pitchFamily="18" charset="0"/>
              <a:cs typeface="+mn-cs"/>
            </a:endParaRPr>
          </a:p>
          <a:p>
            <a:pPr algn="ctr" defTabSz="762000" eaLnBrk="0" hangingPunct="0">
              <a:defRPr/>
            </a:pPr>
            <a:endParaRPr lang="es-AR" dirty="0">
              <a:solidFill>
                <a:schemeClr val="tx2"/>
              </a:solidFill>
              <a:cs typeface="+mn-cs"/>
            </a:endParaRPr>
          </a:p>
        </p:txBody>
      </p:sp>
      <p:pic>
        <p:nvPicPr>
          <p:cNvPr id="1024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1412875"/>
            <a:ext cx="9001125" cy="3662363"/>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CREACION DE UNA INDEMNIZACION COMPLEMENTARIA</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Se adiciona una indemnización adicional de pago único en compensación por cualquier otro daño ( por ejemplo el daño moral) no reparado por las formulas de la ley especial (repara daño material).</a:t>
            </a:r>
          </a:p>
          <a:p>
            <a:pPr defTabSz="762000" eaLnBrk="0" hangingPunct="0">
              <a:lnSpc>
                <a:spcPct val="150000"/>
              </a:lnSpc>
              <a:buFontTx/>
              <a:buChar char="•"/>
              <a:defRPr/>
            </a:pPr>
            <a:r>
              <a:rPr lang="es-AR" sz="1600" dirty="0">
                <a:solidFill>
                  <a:schemeClr val="tx2"/>
                </a:solidFill>
                <a:latin typeface="Palatino Linotype" pitchFamily="18" charset="0"/>
                <a:cs typeface="+mn-cs"/>
              </a:rPr>
              <a:t>Se establece en un 20% de la compensación de pago única percibida por la IPP</a:t>
            </a:r>
          </a:p>
          <a:p>
            <a:pPr defTabSz="762000" eaLnBrk="0" hangingPunct="0">
              <a:lnSpc>
                <a:spcPct val="150000"/>
              </a:lnSpc>
              <a:buFontTx/>
              <a:buChar char="•"/>
              <a:defRPr/>
            </a:pPr>
            <a:r>
              <a:rPr lang="es-AR" sz="1600" dirty="0">
                <a:solidFill>
                  <a:schemeClr val="tx2"/>
                </a:solidFill>
                <a:latin typeface="Palatino Linotype" pitchFamily="18" charset="0"/>
                <a:cs typeface="+mn-cs"/>
              </a:rPr>
              <a:t>Establece un valor mínimo de $ 70000 en los supuestos de IPT o muerte del trabajador.</a:t>
            </a:r>
            <a:endParaRPr lang="es-AR"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1126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304800"/>
            <a:ext cx="9001125" cy="5878513"/>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ESTABLECE LA OPCION EXCLUYENTE</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Impone la obligación de pago a la ART dentro de los 15 días de notificada de la IPP , IPT o muerte del trabajador.</a:t>
            </a:r>
          </a:p>
          <a:p>
            <a:pPr defTabSz="762000" eaLnBrk="0" hangingPunct="0">
              <a:lnSpc>
                <a:spcPct val="150000"/>
              </a:lnSpc>
              <a:buFontTx/>
              <a:buChar char="•"/>
              <a:defRPr/>
            </a:pPr>
            <a:r>
              <a:rPr lang="es-AR" sz="1600" dirty="0">
                <a:solidFill>
                  <a:schemeClr val="tx2"/>
                </a:solidFill>
                <a:latin typeface="Palatino Linotype" pitchFamily="18" charset="0"/>
                <a:cs typeface="+mn-cs"/>
              </a:rPr>
              <a:t>Una vez notificado el trabajador o los derechohabientes de la indemnización que se encuentra a deposición podrán optar:</a:t>
            </a:r>
          </a:p>
          <a:p>
            <a:pPr defTabSz="762000" eaLnBrk="0" hangingPunct="0">
              <a:lnSpc>
                <a:spcPct val="150000"/>
              </a:lnSpc>
              <a:buFontTx/>
              <a:buChar char="•"/>
              <a:defRPr/>
            </a:pPr>
            <a:endParaRPr lang="es-AR" sz="1600" dirty="0">
              <a:solidFill>
                <a:schemeClr val="tx2"/>
              </a:solidFill>
              <a:latin typeface="Palatino Linotype" pitchFamily="18" charset="0"/>
              <a:cs typeface="+mn-cs"/>
            </a:endParaRPr>
          </a:p>
          <a:p>
            <a:pPr defTabSz="762000" eaLnBrk="0" hangingPunct="0">
              <a:lnSpc>
                <a:spcPct val="150000"/>
              </a:lnSpc>
              <a:defRPr/>
            </a:pPr>
            <a:r>
              <a:rPr lang="es-AR" sz="1600" dirty="0">
                <a:solidFill>
                  <a:schemeClr val="tx2"/>
                </a:solidFill>
                <a:latin typeface="Palatino Linotype" pitchFamily="18" charset="0"/>
                <a:cs typeface="+mn-cs"/>
              </a:rPr>
              <a:t>A- Percibir las indemnizaciones, lo cual  imposibilita un reclamo posterior en sede judicial (eliminación del cumulo).</a:t>
            </a:r>
          </a:p>
          <a:p>
            <a:pPr defTabSz="762000" eaLnBrk="0" hangingPunct="0">
              <a:lnSpc>
                <a:spcPct val="150000"/>
              </a:lnSpc>
              <a:defRPr/>
            </a:pPr>
            <a:r>
              <a:rPr lang="es-AR" sz="1600" dirty="0">
                <a:solidFill>
                  <a:schemeClr val="tx2"/>
                </a:solidFill>
                <a:latin typeface="Palatino Linotype" pitchFamily="18" charset="0"/>
                <a:cs typeface="+mn-cs"/>
              </a:rPr>
              <a:t>B- Rechazar el pago, e iniciar las acciones judiciales que considere pertinentes.</a:t>
            </a:r>
          </a:p>
          <a:p>
            <a:pPr defTabSz="762000" eaLnBrk="0" hangingPunct="0">
              <a:lnSpc>
                <a:spcPct val="150000"/>
              </a:lnSpc>
              <a:defRPr/>
            </a:pPr>
            <a:endParaRPr lang="es-ES" sz="1600" dirty="0">
              <a:solidFill>
                <a:schemeClr val="tx2"/>
              </a:solidFill>
              <a:latin typeface="Palatino Linotype" pitchFamily="18" charset="0"/>
              <a:cs typeface="+mn-cs"/>
            </a:endParaRPr>
          </a:p>
          <a:p>
            <a:pPr defTabSz="762000" eaLnBrk="0" hangingPunct="0">
              <a:lnSpc>
                <a:spcPct val="150000"/>
              </a:lnSpc>
              <a:defRPr/>
            </a:pPr>
            <a:r>
              <a:rPr lang="es-ES" sz="1600" b="1" dirty="0">
                <a:solidFill>
                  <a:schemeClr val="tx2"/>
                </a:solidFill>
                <a:latin typeface="Palatino Linotype" pitchFamily="18" charset="0"/>
                <a:cs typeface="+mn-cs"/>
              </a:rPr>
              <a:t>El proyecto contempla que la percepción por parte del trabajador de las prestaciones dineraria y en especies durante el periodo de ILT  no configura la opción a la que refiere la norma. </a:t>
            </a:r>
            <a:endParaRPr lang="es-AR" b="1"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12291"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15925" y="304800"/>
            <a:ext cx="9001125" cy="5878513"/>
          </a:xfrm>
          <a:prstGeom prst="rect">
            <a:avLst/>
          </a:prstGeom>
          <a:noFill/>
          <a:ln w="9525" algn="ctr">
            <a:noFill/>
            <a:miter lim="800000"/>
            <a:headEnd/>
            <a:tailEnd/>
          </a:ln>
          <a:effectLst/>
        </p:spPr>
        <p:txBody>
          <a:bodyPr lIns="92075" tIns="46038" rIns="92075" bIns="46038" anchor="ctr">
            <a:spAutoFit/>
          </a:bodyPr>
          <a:lstStyle/>
          <a:p>
            <a:pPr algn="ctr" defTabSz="762000" eaLnBrk="0" hangingPunct="0">
              <a:defRPr/>
            </a:pPr>
            <a:endParaRPr lang="es-AR" sz="2000" b="1" i="1" dirty="0">
              <a:solidFill>
                <a:schemeClr val="tx2"/>
              </a:solidFill>
              <a:cs typeface="+mn-cs"/>
            </a:endParaRPr>
          </a:p>
          <a:p>
            <a:pPr algn="ctr" defTabSz="762000" eaLnBrk="0" hangingPunct="0">
              <a:defRPr/>
            </a:pPr>
            <a:endParaRPr lang="es-AR" sz="2000" b="1" i="1" dirty="0">
              <a:solidFill>
                <a:schemeClr val="tx2"/>
              </a:solidFill>
              <a:cs typeface="+mn-cs"/>
            </a:endParaRPr>
          </a:p>
          <a:p>
            <a:pPr algn="ctr" defTabSz="762000" eaLnBrk="0" hangingPunct="0">
              <a:defRPr/>
            </a:pPr>
            <a:r>
              <a:rPr lang="es-AR" sz="2000" b="1" dirty="0">
                <a:solidFill>
                  <a:schemeClr val="tx2"/>
                </a:solidFill>
                <a:effectLst>
                  <a:outerShdw blurRad="38100" dist="38100" dir="2700000" algn="tl">
                    <a:srgbClr val="000000">
                      <a:alpha val="43137"/>
                    </a:srgbClr>
                  </a:outerShdw>
                </a:effectLst>
                <a:latin typeface="Palatino Linotype" pitchFamily="18" charset="0"/>
                <a:cs typeface="+mn-cs"/>
              </a:rPr>
              <a:t>NUEVOS ASPECTOS DEL PROCESO JUDICIAL</a:t>
            </a:r>
            <a:endParaRPr lang="es-AR" sz="1600" dirty="0">
              <a:solidFill>
                <a:schemeClr val="tx2"/>
              </a:solidFill>
              <a:latin typeface="Palatino Linotype" pitchFamily="18" charset="0"/>
              <a:cs typeface="+mn-cs"/>
            </a:endParaRPr>
          </a:p>
          <a:p>
            <a:pPr algn="ctr" defTabSz="762000" eaLnBrk="0" hangingPunct="0">
              <a:defRPr/>
            </a:pPr>
            <a:endParaRPr lang="es-AR" sz="1600" dirty="0">
              <a:solidFill>
                <a:schemeClr val="tx2"/>
              </a:solidFill>
              <a:latin typeface="Palatino Linotype" pitchFamily="18" charset="0"/>
              <a:cs typeface="+mn-cs"/>
            </a:endParaRPr>
          </a:p>
          <a:p>
            <a:pPr defTabSz="762000" eaLnBrk="0" hangingPunct="0">
              <a:lnSpc>
                <a:spcPct val="150000"/>
              </a:lnSpc>
              <a:buFontTx/>
              <a:buChar char="•"/>
              <a:defRPr/>
            </a:pPr>
            <a:r>
              <a:rPr lang="es-AR" sz="1600" dirty="0">
                <a:solidFill>
                  <a:schemeClr val="tx2"/>
                </a:solidFill>
                <a:latin typeface="Palatino Linotype" pitchFamily="18" charset="0"/>
                <a:cs typeface="+mn-cs"/>
              </a:rPr>
              <a:t>Solo procede si el trabajador o derechohabientes optaron por no cobrar las indemnizaciones derivada de la aplicación de la LRT</a:t>
            </a:r>
          </a:p>
          <a:p>
            <a:pPr defTabSz="762000" eaLnBrk="0" hangingPunct="0">
              <a:lnSpc>
                <a:spcPct val="150000"/>
              </a:lnSpc>
              <a:buFontTx/>
              <a:buChar char="•"/>
              <a:defRPr/>
            </a:pPr>
            <a:r>
              <a:rPr lang="es-AR" sz="1600" dirty="0">
                <a:solidFill>
                  <a:schemeClr val="tx2"/>
                </a:solidFill>
                <a:latin typeface="Palatino Linotype" pitchFamily="18" charset="0"/>
                <a:cs typeface="+mn-cs"/>
              </a:rPr>
              <a:t>Tramita ante la Justicia en lo Civil</a:t>
            </a:r>
          </a:p>
          <a:p>
            <a:pPr defTabSz="762000" eaLnBrk="0" hangingPunct="0">
              <a:lnSpc>
                <a:spcPct val="150000"/>
              </a:lnSpc>
              <a:buFontTx/>
              <a:buChar char="•"/>
              <a:defRPr/>
            </a:pPr>
            <a:r>
              <a:rPr lang="es-AR" sz="1600" dirty="0">
                <a:solidFill>
                  <a:schemeClr val="tx2"/>
                </a:solidFill>
                <a:latin typeface="Palatino Linotype" pitchFamily="18" charset="0"/>
                <a:cs typeface="+mn-cs"/>
              </a:rPr>
              <a:t>Posibilidad de que el empleador contrate un seguro ante reclamos efectuados con sustento en el derecho común</a:t>
            </a:r>
          </a:p>
          <a:p>
            <a:pPr defTabSz="762000" eaLnBrk="0" hangingPunct="0">
              <a:lnSpc>
                <a:spcPct val="150000"/>
              </a:lnSpc>
              <a:buFontTx/>
              <a:buChar char="•"/>
              <a:defRPr/>
            </a:pPr>
            <a:r>
              <a:rPr lang="es-AR" sz="1600" dirty="0">
                <a:solidFill>
                  <a:schemeClr val="tx2"/>
                </a:solidFill>
                <a:latin typeface="Palatino Linotype" pitchFamily="18" charset="0"/>
                <a:cs typeface="+mn-cs"/>
              </a:rPr>
              <a:t>La ART debe depositar en el expediente las indemnizaciones que correspondan por aplicación de la LRT</a:t>
            </a:r>
          </a:p>
          <a:p>
            <a:pPr defTabSz="762000" eaLnBrk="0" hangingPunct="0">
              <a:lnSpc>
                <a:spcPct val="150000"/>
              </a:lnSpc>
              <a:buFontTx/>
              <a:buChar char="•"/>
              <a:defRPr/>
            </a:pPr>
            <a:r>
              <a:rPr lang="es-AR" sz="1600" dirty="0">
                <a:solidFill>
                  <a:schemeClr val="tx2"/>
                </a:solidFill>
                <a:latin typeface="Palatino Linotype" pitchFamily="18" charset="0"/>
                <a:cs typeface="+mn-cs"/>
              </a:rPr>
              <a:t>Modifica el criterio de regulación de honorarios para el letrado de los accionantes- Solo procede como base de calculo la diferencia entre el resultado del pleito y las sumas que corresponden por aplicación de la LRT</a:t>
            </a:r>
          </a:p>
          <a:p>
            <a:pPr defTabSz="762000" eaLnBrk="0" hangingPunct="0">
              <a:lnSpc>
                <a:spcPct val="150000"/>
              </a:lnSpc>
              <a:buFontTx/>
              <a:buChar char="•"/>
              <a:defRPr/>
            </a:pPr>
            <a:r>
              <a:rPr lang="es-AR" sz="1600" dirty="0">
                <a:solidFill>
                  <a:schemeClr val="tx2"/>
                </a:solidFill>
                <a:latin typeface="Palatino Linotype" pitchFamily="18" charset="0"/>
                <a:cs typeface="+mn-cs"/>
              </a:rPr>
              <a:t>No procede el acuerdo de pacto de cuota </a:t>
            </a:r>
            <a:r>
              <a:rPr lang="es-AR" sz="1600" dirty="0" err="1">
                <a:solidFill>
                  <a:schemeClr val="tx2"/>
                </a:solidFill>
                <a:latin typeface="Palatino Linotype" pitchFamily="18" charset="0"/>
                <a:cs typeface="+mn-cs"/>
              </a:rPr>
              <a:t>litis</a:t>
            </a:r>
            <a:r>
              <a:rPr lang="es-AR" sz="1600" dirty="0">
                <a:solidFill>
                  <a:schemeClr val="tx2"/>
                </a:solidFill>
                <a:latin typeface="Palatino Linotype" pitchFamily="18" charset="0"/>
                <a:cs typeface="+mn-cs"/>
              </a:rPr>
              <a:t>.</a:t>
            </a:r>
            <a:r>
              <a:rPr lang="es-ES" sz="1600" b="1" dirty="0">
                <a:solidFill>
                  <a:schemeClr val="tx2"/>
                </a:solidFill>
                <a:latin typeface="Palatino Linotype" pitchFamily="18" charset="0"/>
                <a:cs typeface="+mn-cs"/>
              </a:rPr>
              <a:t> </a:t>
            </a:r>
            <a:endParaRPr lang="es-AR" b="1" dirty="0">
              <a:solidFill>
                <a:schemeClr val="tx2"/>
              </a:solidFill>
              <a:cs typeface="+mn-cs"/>
            </a:endParaRPr>
          </a:p>
          <a:p>
            <a:pPr algn="ctr" defTabSz="762000" eaLnBrk="0" hangingPunct="0">
              <a:defRPr/>
            </a:pPr>
            <a:r>
              <a:rPr lang="es-AR" dirty="0">
                <a:solidFill>
                  <a:schemeClr val="tx2"/>
                </a:solidFill>
                <a:cs typeface="+mn-cs"/>
              </a:rPr>
              <a:t/>
            </a:r>
            <a:br>
              <a:rPr lang="es-AR" dirty="0">
                <a:solidFill>
                  <a:schemeClr val="tx2"/>
                </a:solidFill>
                <a:cs typeface="+mn-cs"/>
              </a:rPr>
            </a:br>
            <a:endParaRPr lang="es-AR" dirty="0">
              <a:solidFill>
                <a:schemeClr val="tx2"/>
              </a:solidFill>
              <a:cs typeface="+mn-cs"/>
            </a:endParaRPr>
          </a:p>
        </p:txBody>
      </p:sp>
      <p:pic>
        <p:nvPicPr>
          <p:cNvPr id="1331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0750" y="260350"/>
            <a:ext cx="892175"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661025"/>
            <a:ext cx="17938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5 CuadroTexto"/>
          <p:cNvSpPr txBox="1">
            <a:spLocks noChangeArrowheads="1"/>
          </p:cNvSpPr>
          <p:nvPr/>
        </p:nvSpPr>
        <p:spPr bwMode="auto">
          <a:xfrm>
            <a:off x="8985250" y="648811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es-AR" sz="1200">
                <a:latin typeface="Palatino Linotype" pitchFamily="18" charset="0"/>
              </a:rPr>
              <a:t>2</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oyecto reforma LRT">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Proyecto reforma LRT</Template>
  <TotalTime>85</TotalTime>
  <Words>960</Words>
  <Application>Microsoft Office PowerPoint</Application>
  <PresentationFormat>A4 (210 x 297 mm)</PresentationFormat>
  <Paragraphs>121</Paragraphs>
  <Slides>11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Arial</vt:lpstr>
      <vt:lpstr>Calibri</vt:lpstr>
      <vt:lpstr>Constantia</vt:lpstr>
      <vt:lpstr>Wingdings 2</vt:lpstr>
      <vt:lpstr>Times New Roman</vt:lpstr>
      <vt:lpstr>Palatino Linotype</vt:lpstr>
      <vt:lpstr>Proyecto reforma LRT</vt:lpstr>
      <vt:lpstr>Proyecto de reforma de la ley 24557-  Ley de Riesgos del Trabajo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Consejo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reforma de la ley 24557-  Ley de Riesgos del Trabajo  </dc:title>
  <dc:creator>Usuario</dc:creator>
  <cp:lastModifiedBy>Usuario</cp:lastModifiedBy>
  <cp:revision>1</cp:revision>
  <cp:lastPrinted>1999-04-20T14:56:22Z</cp:lastPrinted>
  <dcterms:created xsi:type="dcterms:W3CDTF">2012-10-15T09:29:00Z</dcterms:created>
  <dcterms:modified xsi:type="dcterms:W3CDTF">2012-10-15T10:54:25Z</dcterms:modified>
</cp:coreProperties>
</file>